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sldIdLst>
    <p:sldId id="256" r:id="rId2"/>
    <p:sldId id="259" r:id="rId3"/>
    <p:sldId id="260" r:id="rId4"/>
    <p:sldId id="261" r:id="rId5"/>
    <p:sldId id="257" r:id="rId6"/>
    <p:sldId id="258" r:id="rId7"/>
    <p:sldId id="263" r:id="rId8"/>
    <p:sldId id="262" r:id="rId9"/>
    <p:sldId id="264" r:id="rId10"/>
    <p:sldId id="265" r:id="rId11"/>
    <p:sldId id="266" r:id="rId12"/>
    <p:sldId id="268" r:id="rId13"/>
    <p:sldId id="267" r:id="rId14"/>
    <p:sldId id="269" r:id="rId15"/>
    <p:sldId id="273" r:id="rId16"/>
    <p:sldId id="274" r:id="rId17"/>
    <p:sldId id="275" r:id="rId18"/>
    <p:sldId id="276" r:id="rId19"/>
  </p:sldIdLst>
  <p:sldSz cx="12192000" cy="6858000"/>
  <p:notesSz cx="6858000" cy="9144000"/>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EF98F3-1640-4C32-A408-002DFCD75C25}" v="18" dt="2025-02-19T09:45:19.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0" d="100"/>
          <a:sy n="70" d="100"/>
        </p:scale>
        <p:origin x="-148"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AB0200-7A2C-4060-B57A-37082AE3B61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DDA8D47-AA7F-4C80-B2F0-F72A58E18F34}">
      <dgm:prSet/>
      <dgm:spPr/>
      <dgm:t>
        <a:bodyPr/>
        <a:lstStyle/>
        <a:p>
          <a:pPr>
            <a:lnSpc>
              <a:spcPct val="100000"/>
            </a:lnSpc>
          </a:pPr>
          <a:r>
            <a:rPr lang="ru-RU" b="1" dirty="0"/>
            <a:t>Каким будет наше общество, наше государство?</a:t>
          </a:r>
          <a:endParaRPr lang="en-US" b="1" dirty="0"/>
        </a:p>
      </dgm:t>
    </dgm:pt>
    <dgm:pt modelId="{B7449091-1AE5-476F-B8C0-503D60940987}" type="parTrans" cxnId="{6CF1EA3D-DFA5-4420-9ABC-B79B3EC133C6}">
      <dgm:prSet/>
      <dgm:spPr/>
      <dgm:t>
        <a:bodyPr/>
        <a:lstStyle/>
        <a:p>
          <a:endParaRPr lang="en-US"/>
        </a:p>
      </dgm:t>
    </dgm:pt>
    <dgm:pt modelId="{70B7220B-8CC1-4433-AA3F-8B450C55EC9C}" type="sibTrans" cxnId="{6CF1EA3D-DFA5-4420-9ABC-B79B3EC133C6}">
      <dgm:prSet/>
      <dgm:spPr/>
      <dgm:t>
        <a:bodyPr/>
        <a:lstStyle/>
        <a:p>
          <a:endParaRPr lang="en-US"/>
        </a:p>
      </dgm:t>
    </dgm:pt>
    <dgm:pt modelId="{6758F3B1-9A43-48CA-9F12-2829F2F74483}">
      <dgm:prSet/>
      <dgm:spPr/>
      <dgm:t>
        <a:bodyPr/>
        <a:lstStyle/>
        <a:p>
          <a:pPr>
            <a:lnSpc>
              <a:spcPct val="100000"/>
            </a:lnSpc>
          </a:pPr>
          <a:r>
            <a:rPr lang="ru-RU" b="1" dirty="0"/>
            <a:t>Какие проблемы возникнут</a:t>
          </a:r>
          <a:r>
            <a:rPr lang="ru-RU" dirty="0"/>
            <a:t>?</a:t>
          </a:r>
          <a:endParaRPr lang="en-US" dirty="0"/>
        </a:p>
      </dgm:t>
    </dgm:pt>
    <dgm:pt modelId="{0AF51F07-9AD3-4E62-8D79-DB1BDEE49881}" type="parTrans" cxnId="{41463A83-4D81-4376-9146-9F27D6E560C9}">
      <dgm:prSet/>
      <dgm:spPr/>
      <dgm:t>
        <a:bodyPr/>
        <a:lstStyle/>
        <a:p>
          <a:endParaRPr lang="en-US"/>
        </a:p>
      </dgm:t>
    </dgm:pt>
    <dgm:pt modelId="{FCDA820B-9327-4B14-83D8-B60A1757AC69}" type="sibTrans" cxnId="{41463A83-4D81-4376-9146-9F27D6E560C9}">
      <dgm:prSet/>
      <dgm:spPr/>
      <dgm:t>
        <a:bodyPr/>
        <a:lstStyle/>
        <a:p>
          <a:endParaRPr lang="en-US"/>
        </a:p>
      </dgm:t>
    </dgm:pt>
    <dgm:pt modelId="{7E31F54D-65F7-4466-8DE0-484C4E4677EB}">
      <dgm:prSet/>
      <dgm:spPr/>
      <dgm:t>
        <a:bodyPr/>
        <a:lstStyle/>
        <a:p>
          <a:pPr>
            <a:lnSpc>
              <a:spcPct val="100000"/>
            </a:lnSpc>
          </a:pPr>
          <a:r>
            <a:rPr lang="ru-RU" b="1" dirty="0"/>
            <a:t>Какие люди смогут решить эти проблемы?</a:t>
          </a:r>
          <a:endParaRPr lang="en-US" b="1" dirty="0"/>
        </a:p>
      </dgm:t>
    </dgm:pt>
    <dgm:pt modelId="{34F7F227-B6F5-4753-A63E-6D57D3CF31AA}" type="parTrans" cxnId="{9821DFAC-B412-40E1-9C9D-352B53098671}">
      <dgm:prSet/>
      <dgm:spPr/>
      <dgm:t>
        <a:bodyPr/>
        <a:lstStyle/>
        <a:p>
          <a:endParaRPr lang="en-US"/>
        </a:p>
      </dgm:t>
    </dgm:pt>
    <dgm:pt modelId="{504AA083-061F-4C4F-AE4F-57F70CD9AF42}" type="sibTrans" cxnId="{9821DFAC-B412-40E1-9C9D-352B53098671}">
      <dgm:prSet/>
      <dgm:spPr/>
      <dgm:t>
        <a:bodyPr/>
        <a:lstStyle/>
        <a:p>
          <a:endParaRPr lang="en-US"/>
        </a:p>
      </dgm:t>
    </dgm:pt>
    <dgm:pt modelId="{F848EFA2-797C-492E-8991-22761D5404EE}">
      <dgm:prSet/>
      <dgm:spPr/>
      <dgm:t>
        <a:bodyPr/>
        <a:lstStyle/>
        <a:p>
          <a:pPr>
            <a:lnSpc>
              <a:spcPct val="100000"/>
            </a:lnSpc>
          </a:pPr>
          <a:r>
            <a:rPr lang="ru-RU" b="1" dirty="0"/>
            <a:t>Каким образом мы можем их подготовить к решению проблем?</a:t>
          </a:r>
          <a:endParaRPr lang="en-US" b="1" dirty="0"/>
        </a:p>
      </dgm:t>
    </dgm:pt>
    <dgm:pt modelId="{65EA6703-6572-44A1-851F-BB17E682D47E}" type="parTrans" cxnId="{89C82259-7C71-4859-B136-98874AE95C1B}">
      <dgm:prSet/>
      <dgm:spPr/>
      <dgm:t>
        <a:bodyPr/>
        <a:lstStyle/>
        <a:p>
          <a:endParaRPr lang="en-US"/>
        </a:p>
      </dgm:t>
    </dgm:pt>
    <dgm:pt modelId="{2DAE8321-0AB2-4326-938A-D4005B2CFECC}" type="sibTrans" cxnId="{89C82259-7C71-4859-B136-98874AE95C1B}">
      <dgm:prSet/>
      <dgm:spPr/>
      <dgm:t>
        <a:bodyPr/>
        <a:lstStyle/>
        <a:p>
          <a:endParaRPr lang="en-US"/>
        </a:p>
      </dgm:t>
    </dgm:pt>
    <dgm:pt modelId="{B38B124F-98E3-48F9-9B88-EE852C809C67}" type="pres">
      <dgm:prSet presAssocID="{FBAB0200-7A2C-4060-B57A-37082AE3B618}" presName="root" presStyleCnt="0">
        <dgm:presLayoutVars>
          <dgm:dir/>
          <dgm:resizeHandles val="exact"/>
        </dgm:presLayoutVars>
      </dgm:prSet>
      <dgm:spPr/>
    </dgm:pt>
    <dgm:pt modelId="{145BD481-F730-4136-9E13-9FBD8E194D84}" type="pres">
      <dgm:prSet presAssocID="{6DDA8D47-AA7F-4C80-B2F0-F72A58E18F34}" presName="compNode" presStyleCnt="0"/>
      <dgm:spPr/>
    </dgm:pt>
    <dgm:pt modelId="{AEF8CC11-A6FA-4F29-A8C6-3E38A2018905}" type="pres">
      <dgm:prSet presAssocID="{6DDA8D47-AA7F-4C80-B2F0-F72A58E18F34}" presName="bgRect" presStyleLbl="bgShp" presStyleIdx="0" presStyleCnt="4"/>
      <dgm:spPr/>
    </dgm:pt>
    <dgm:pt modelId="{6F82AD36-29A2-4963-84B7-DF225ECA8CA4}" type="pres">
      <dgm:prSet presAssocID="{6DDA8D47-AA7F-4C80-B2F0-F72A58E18F3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ycle with People"/>
        </a:ext>
      </dgm:extLst>
    </dgm:pt>
    <dgm:pt modelId="{482157E0-AC1F-4A16-91A1-C69F0695BF8A}" type="pres">
      <dgm:prSet presAssocID="{6DDA8D47-AA7F-4C80-B2F0-F72A58E18F34}" presName="spaceRect" presStyleCnt="0"/>
      <dgm:spPr/>
    </dgm:pt>
    <dgm:pt modelId="{6A176401-795C-4792-A5A5-DD187E42635B}" type="pres">
      <dgm:prSet presAssocID="{6DDA8D47-AA7F-4C80-B2F0-F72A58E18F34}" presName="parTx" presStyleLbl="revTx" presStyleIdx="0" presStyleCnt="4">
        <dgm:presLayoutVars>
          <dgm:chMax val="0"/>
          <dgm:chPref val="0"/>
        </dgm:presLayoutVars>
      </dgm:prSet>
      <dgm:spPr/>
    </dgm:pt>
    <dgm:pt modelId="{F84E180C-D771-474E-A6E4-380284F39C24}" type="pres">
      <dgm:prSet presAssocID="{70B7220B-8CC1-4433-AA3F-8B450C55EC9C}" presName="sibTrans" presStyleCnt="0"/>
      <dgm:spPr/>
    </dgm:pt>
    <dgm:pt modelId="{97377711-808A-4B9E-BEB9-A1196A61D248}" type="pres">
      <dgm:prSet presAssocID="{6758F3B1-9A43-48CA-9F12-2829F2F74483}" presName="compNode" presStyleCnt="0"/>
      <dgm:spPr/>
    </dgm:pt>
    <dgm:pt modelId="{AEACACAA-4E84-4F67-BBC9-8E28C9097B21}" type="pres">
      <dgm:prSet presAssocID="{6758F3B1-9A43-48CA-9F12-2829F2F74483}" presName="bgRect" presStyleLbl="bgShp" presStyleIdx="1" presStyleCnt="4"/>
      <dgm:spPr/>
    </dgm:pt>
    <dgm:pt modelId="{EE44A17B-9FB2-43D6-B0B7-60EC632AD2B1}" type="pres">
      <dgm:prSet presAssocID="{6758F3B1-9A43-48CA-9F12-2829F2F7448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Предупреждение"/>
        </a:ext>
      </dgm:extLst>
    </dgm:pt>
    <dgm:pt modelId="{D365B999-B46B-4C22-92E5-C89797BC101C}" type="pres">
      <dgm:prSet presAssocID="{6758F3B1-9A43-48CA-9F12-2829F2F74483}" presName="spaceRect" presStyleCnt="0"/>
      <dgm:spPr/>
    </dgm:pt>
    <dgm:pt modelId="{4EC49EE2-D81B-4802-8991-77DF9634A4C4}" type="pres">
      <dgm:prSet presAssocID="{6758F3B1-9A43-48CA-9F12-2829F2F74483}" presName="parTx" presStyleLbl="revTx" presStyleIdx="1" presStyleCnt="4">
        <dgm:presLayoutVars>
          <dgm:chMax val="0"/>
          <dgm:chPref val="0"/>
        </dgm:presLayoutVars>
      </dgm:prSet>
      <dgm:spPr/>
    </dgm:pt>
    <dgm:pt modelId="{8CECDFA7-D09C-48F9-86DD-7291D1B12A43}" type="pres">
      <dgm:prSet presAssocID="{FCDA820B-9327-4B14-83D8-B60A1757AC69}" presName="sibTrans" presStyleCnt="0"/>
      <dgm:spPr/>
    </dgm:pt>
    <dgm:pt modelId="{E4D6E65D-474E-45CB-84B5-9C1064DFC35E}" type="pres">
      <dgm:prSet presAssocID="{7E31F54D-65F7-4466-8DE0-484C4E4677EB}" presName="compNode" presStyleCnt="0"/>
      <dgm:spPr/>
    </dgm:pt>
    <dgm:pt modelId="{447A0E51-4324-4036-A706-AE923124E2C2}" type="pres">
      <dgm:prSet presAssocID="{7E31F54D-65F7-4466-8DE0-484C4E4677EB}" presName="bgRect" presStyleLbl="bgShp" presStyleIdx="2" presStyleCnt="4"/>
      <dgm:spPr/>
    </dgm:pt>
    <dgm:pt modelId="{E307AA74-A906-4DEE-9C2A-8E790DB7DEF7}" type="pres">
      <dgm:prSet presAssocID="{7E31F54D-65F7-4466-8DE0-484C4E4677E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Пользователи"/>
        </a:ext>
      </dgm:extLst>
    </dgm:pt>
    <dgm:pt modelId="{3D0765AD-B329-416A-BE85-8E76B7C2C7BF}" type="pres">
      <dgm:prSet presAssocID="{7E31F54D-65F7-4466-8DE0-484C4E4677EB}" presName="spaceRect" presStyleCnt="0"/>
      <dgm:spPr/>
    </dgm:pt>
    <dgm:pt modelId="{E3E90B31-94D7-4150-9057-297F0F900765}" type="pres">
      <dgm:prSet presAssocID="{7E31F54D-65F7-4466-8DE0-484C4E4677EB}" presName="parTx" presStyleLbl="revTx" presStyleIdx="2" presStyleCnt="4">
        <dgm:presLayoutVars>
          <dgm:chMax val="0"/>
          <dgm:chPref val="0"/>
        </dgm:presLayoutVars>
      </dgm:prSet>
      <dgm:spPr/>
    </dgm:pt>
    <dgm:pt modelId="{EE38152E-7C05-4AFB-BD52-AF006080BA25}" type="pres">
      <dgm:prSet presAssocID="{504AA083-061F-4C4F-AE4F-57F70CD9AF42}" presName="sibTrans" presStyleCnt="0"/>
      <dgm:spPr/>
    </dgm:pt>
    <dgm:pt modelId="{5E7D7438-11FE-461C-92F0-2B8F186173B6}" type="pres">
      <dgm:prSet presAssocID="{F848EFA2-797C-492E-8991-22761D5404EE}" presName="compNode" presStyleCnt="0"/>
      <dgm:spPr/>
    </dgm:pt>
    <dgm:pt modelId="{03F0A3EC-3FA6-4710-A65A-5D414CEBA9E0}" type="pres">
      <dgm:prSet presAssocID="{F848EFA2-797C-492E-8991-22761D5404EE}" presName="bgRect" presStyleLbl="bgShp" presStyleIdx="3" presStyleCnt="4"/>
      <dgm:spPr/>
    </dgm:pt>
    <dgm:pt modelId="{B450DBC4-38C7-4DBE-BB6B-210040BD0559}" type="pres">
      <dgm:prSet presAssocID="{F848EFA2-797C-492E-8991-22761D5404E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Снежинка"/>
        </a:ext>
      </dgm:extLst>
    </dgm:pt>
    <dgm:pt modelId="{13208383-63ED-4928-81FF-889FEB837937}" type="pres">
      <dgm:prSet presAssocID="{F848EFA2-797C-492E-8991-22761D5404EE}" presName="spaceRect" presStyleCnt="0"/>
      <dgm:spPr/>
    </dgm:pt>
    <dgm:pt modelId="{E320C9AD-6465-48DD-B1A1-0BF4A7D061DA}" type="pres">
      <dgm:prSet presAssocID="{F848EFA2-797C-492E-8991-22761D5404EE}" presName="parTx" presStyleLbl="revTx" presStyleIdx="3" presStyleCnt="4">
        <dgm:presLayoutVars>
          <dgm:chMax val="0"/>
          <dgm:chPref val="0"/>
        </dgm:presLayoutVars>
      </dgm:prSet>
      <dgm:spPr/>
    </dgm:pt>
  </dgm:ptLst>
  <dgm:cxnLst>
    <dgm:cxn modelId="{9B31B81E-01D9-4BD3-8F15-256B95F002A5}" type="presOf" srcId="{6DDA8D47-AA7F-4C80-B2F0-F72A58E18F34}" destId="{6A176401-795C-4792-A5A5-DD187E42635B}" srcOrd="0" destOrd="0" presId="urn:microsoft.com/office/officeart/2018/2/layout/IconVerticalSolidList"/>
    <dgm:cxn modelId="{6CF1EA3D-DFA5-4420-9ABC-B79B3EC133C6}" srcId="{FBAB0200-7A2C-4060-B57A-37082AE3B618}" destId="{6DDA8D47-AA7F-4C80-B2F0-F72A58E18F34}" srcOrd="0" destOrd="0" parTransId="{B7449091-1AE5-476F-B8C0-503D60940987}" sibTransId="{70B7220B-8CC1-4433-AA3F-8B450C55EC9C}"/>
    <dgm:cxn modelId="{C334EF71-F6C9-4A8E-836F-4B5909CC291B}" type="presOf" srcId="{6758F3B1-9A43-48CA-9F12-2829F2F74483}" destId="{4EC49EE2-D81B-4802-8991-77DF9634A4C4}" srcOrd="0" destOrd="0" presId="urn:microsoft.com/office/officeart/2018/2/layout/IconVerticalSolidList"/>
    <dgm:cxn modelId="{89C82259-7C71-4859-B136-98874AE95C1B}" srcId="{FBAB0200-7A2C-4060-B57A-37082AE3B618}" destId="{F848EFA2-797C-492E-8991-22761D5404EE}" srcOrd="3" destOrd="0" parTransId="{65EA6703-6572-44A1-851F-BB17E682D47E}" sibTransId="{2DAE8321-0AB2-4326-938A-D4005B2CFECC}"/>
    <dgm:cxn modelId="{41463A83-4D81-4376-9146-9F27D6E560C9}" srcId="{FBAB0200-7A2C-4060-B57A-37082AE3B618}" destId="{6758F3B1-9A43-48CA-9F12-2829F2F74483}" srcOrd="1" destOrd="0" parTransId="{0AF51F07-9AD3-4E62-8D79-DB1BDEE49881}" sibTransId="{FCDA820B-9327-4B14-83D8-B60A1757AC69}"/>
    <dgm:cxn modelId="{9797B78C-D650-494F-B00E-E58D2DC9839F}" type="presOf" srcId="{F848EFA2-797C-492E-8991-22761D5404EE}" destId="{E320C9AD-6465-48DD-B1A1-0BF4A7D061DA}" srcOrd="0" destOrd="0" presId="urn:microsoft.com/office/officeart/2018/2/layout/IconVerticalSolidList"/>
    <dgm:cxn modelId="{9821DFAC-B412-40E1-9C9D-352B53098671}" srcId="{FBAB0200-7A2C-4060-B57A-37082AE3B618}" destId="{7E31F54D-65F7-4466-8DE0-484C4E4677EB}" srcOrd="2" destOrd="0" parTransId="{34F7F227-B6F5-4753-A63E-6D57D3CF31AA}" sibTransId="{504AA083-061F-4C4F-AE4F-57F70CD9AF42}"/>
    <dgm:cxn modelId="{5B8DB8B6-E34B-48EB-91E3-A7AF3D20E2A4}" type="presOf" srcId="{7E31F54D-65F7-4466-8DE0-484C4E4677EB}" destId="{E3E90B31-94D7-4150-9057-297F0F900765}" srcOrd="0" destOrd="0" presId="urn:microsoft.com/office/officeart/2018/2/layout/IconVerticalSolidList"/>
    <dgm:cxn modelId="{E3C22EC6-4167-4C1F-9FF5-1A7063B6C1DB}" type="presOf" srcId="{FBAB0200-7A2C-4060-B57A-37082AE3B618}" destId="{B38B124F-98E3-48F9-9B88-EE852C809C67}" srcOrd="0" destOrd="0" presId="urn:microsoft.com/office/officeart/2018/2/layout/IconVerticalSolidList"/>
    <dgm:cxn modelId="{296A6BB3-D4E3-440B-A9A9-1D04D5BC3153}" type="presParOf" srcId="{B38B124F-98E3-48F9-9B88-EE852C809C67}" destId="{145BD481-F730-4136-9E13-9FBD8E194D84}" srcOrd="0" destOrd="0" presId="urn:microsoft.com/office/officeart/2018/2/layout/IconVerticalSolidList"/>
    <dgm:cxn modelId="{6950C59B-BC7A-4FA8-90A0-87B4F63A0F02}" type="presParOf" srcId="{145BD481-F730-4136-9E13-9FBD8E194D84}" destId="{AEF8CC11-A6FA-4F29-A8C6-3E38A2018905}" srcOrd="0" destOrd="0" presId="urn:microsoft.com/office/officeart/2018/2/layout/IconVerticalSolidList"/>
    <dgm:cxn modelId="{BC2B1EEA-A0A1-466A-81C0-006D910B8DF1}" type="presParOf" srcId="{145BD481-F730-4136-9E13-9FBD8E194D84}" destId="{6F82AD36-29A2-4963-84B7-DF225ECA8CA4}" srcOrd="1" destOrd="0" presId="urn:microsoft.com/office/officeart/2018/2/layout/IconVerticalSolidList"/>
    <dgm:cxn modelId="{4F846A95-FDFD-40DA-A318-BA05216EFDAD}" type="presParOf" srcId="{145BD481-F730-4136-9E13-9FBD8E194D84}" destId="{482157E0-AC1F-4A16-91A1-C69F0695BF8A}" srcOrd="2" destOrd="0" presId="urn:microsoft.com/office/officeart/2018/2/layout/IconVerticalSolidList"/>
    <dgm:cxn modelId="{228F6A13-C749-47CA-B3DE-78380EA05635}" type="presParOf" srcId="{145BD481-F730-4136-9E13-9FBD8E194D84}" destId="{6A176401-795C-4792-A5A5-DD187E42635B}" srcOrd="3" destOrd="0" presId="urn:microsoft.com/office/officeart/2018/2/layout/IconVerticalSolidList"/>
    <dgm:cxn modelId="{F4746EA7-72E3-4274-A36C-3BDDF32F5E52}" type="presParOf" srcId="{B38B124F-98E3-48F9-9B88-EE852C809C67}" destId="{F84E180C-D771-474E-A6E4-380284F39C24}" srcOrd="1" destOrd="0" presId="urn:microsoft.com/office/officeart/2018/2/layout/IconVerticalSolidList"/>
    <dgm:cxn modelId="{A88AF309-1214-4DED-8132-70F8389297C5}" type="presParOf" srcId="{B38B124F-98E3-48F9-9B88-EE852C809C67}" destId="{97377711-808A-4B9E-BEB9-A1196A61D248}" srcOrd="2" destOrd="0" presId="urn:microsoft.com/office/officeart/2018/2/layout/IconVerticalSolidList"/>
    <dgm:cxn modelId="{6354E97B-D7C5-449E-9DC4-C589BA221E7C}" type="presParOf" srcId="{97377711-808A-4B9E-BEB9-A1196A61D248}" destId="{AEACACAA-4E84-4F67-BBC9-8E28C9097B21}" srcOrd="0" destOrd="0" presId="urn:microsoft.com/office/officeart/2018/2/layout/IconVerticalSolidList"/>
    <dgm:cxn modelId="{72BCDDE3-7A85-462A-80E1-E0C8A3C5DEA1}" type="presParOf" srcId="{97377711-808A-4B9E-BEB9-A1196A61D248}" destId="{EE44A17B-9FB2-43D6-B0B7-60EC632AD2B1}" srcOrd="1" destOrd="0" presId="urn:microsoft.com/office/officeart/2018/2/layout/IconVerticalSolidList"/>
    <dgm:cxn modelId="{D4413737-93AB-4ECC-92A4-5F02FF88BE64}" type="presParOf" srcId="{97377711-808A-4B9E-BEB9-A1196A61D248}" destId="{D365B999-B46B-4C22-92E5-C89797BC101C}" srcOrd="2" destOrd="0" presId="urn:microsoft.com/office/officeart/2018/2/layout/IconVerticalSolidList"/>
    <dgm:cxn modelId="{6650E085-6317-4111-87FB-914C58F9D0CF}" type="presParOf" srcId="{97377711-808A-4B9E-BEB9-A1196A61D248}" destId="{4EC49EE2-D81B-4802-8991-77DF9634A4C4}" srcOrd="3" destOrd="0" presId="urn:microsoft.com/office/officeart/2018/2/layout/IconVerticalSolidList"/>
    <dgm:cxn modelId="{0D6DB271-54E9-4B8F-961E-62572F0ABD12}" type="presParOf" srcId="{B38B124F-98E3-48F9-9B88-EE852C809C67}" destId="{8CECDFA7-D09C-48F9-86DD-7291D1B12A43}" srcOrd="3" destOrd="0" presId="urn:microsoft.com/office/officeart/2018/2/layout/IconVerticalSolidList"/>
    <dgm:cxn modelId="{FF720074-D8DE-407A-AE12-D81E0A8D2C4C}" type="presParOf" srcId="{B38B124F-98E3-48F9-9B88-EE852C809C67}" destId="{E4D6E65D-474E-45CB-84B5-9C1064DFC35E}" srcOrd="4" destOrd="0" presId="urn:microsoft.com/office/officeart/2018/2/layout/IconVerticalSolidList"/>
    <dgm:cxn modelId="{68BCCD08-CD4C-4458-9376-32942A129AD1}" type="presParOf" srcId="{E4D6E65D-474E-45CB-84B5-9C1064DFC35E}" destId="{447A0E51-4324-4036-A706-AE923124E2C2}" srcOrd="0" destOrd="0" presId="urn:microsoft.com/office/officeart/2018/2/layout/IconVerticalSolidList"/>
    <dgm:cxn modelId="{8137EDEA-3490-4A87-B771-FD5D371959B8}" type="presParOf" srcId="{E4D6E65D-474E-45CB-84B5-9C1064DFC35E}" destId="{E307AA74-A906-4DEE-9C2A-8E790DB7DEF7}" srcOrd="1" destOrd="0" presId="urn:microsoft.com/office/officeart/2018/2/layout/IconVerticalSolidList"/>
    <dgm:cxn modelId="{02C72ACC-0EFD-4467-B473-D0014044D92C}" type="presParOf" srcId="{E4D6E65D-474E-45CB-84B5-9C1064DFC35E}" destId="{3D0765AD-B329-416A-BE85-8E76B7C2C7BF}" srcOrd="2" destOrd="0" presId="urn:microsoft.com/office/officeart/2018/2/layout/IconVerticalSolidList"/>
    <dgm:cxn modelId="{81D7F71E-1371-4EB9-9772-5DFB3B73CC9C}" type="presParOf" srcId="{E4D6E65D-474E-45CB-84B5-9C1064DFC35E}" destId="{E3E90B31-94D7-4150-9057-297F0F900765}" srcOrd="3" destOrd="0" presId="urn:microsoft.com/office/officeart/2018/2/layout/IconVerticalSolidList"/>
    <dgm:cxn modelId="{9FEA119B-A619-417B-9B42-D3273FEC318B}" type="presParOf" srcId="{B38B124F-98E3-48F9-9B88-EE852C809C67}" destId="{EE38152E-7C05-4AFB-BD52-AF006080BA25}" srcOrd="5" destOrd="0" presId="urn:microsoft.com/office/officeart/2018/2/layout/IconVerticalSolidList"/>
    <dgm:cxn modelId="{633DC3AE-51D5-45D6-805C-71737E2318A2}" type="presParOf" srcId="{B38B124F-98E3-48F9-9B88-EE852C809C67}" destId="{5E7D7438-11FE-461C-92F0-2B8F186173B6}" srcOrd="6" destOrd="0" presId="urn:microsoft.com/office/officeart/2018/2/layout/IconVerticalSolidList"/>
    <dgm:cxn modelId="{6DBE1C6C-4C63-4F6B-9F3A-7C59AA694A89}" type="presParOf" srcId="{5E7D7438-11FE-461C-92F0-2B8F186173B6}" destId="{03F0A3EC-3FA6-4710-A65A-5D414CEBA9E0}" srcOrd="0" destOrd="0" presId="urn:microsoft.com/office/officeart/2018/2/layout/IconVerticalSolidList"/>
    <dgm:cxn modelId="{69589349-8FFC-4BED-B9A5-7A227169EE84}" type="presParOf" srcId="{5E7D7438-11FE-461C-92F0-2B8F186173B6}" destId="{B450DBC4-38C7-4DBE-BB6B-210040BD0559}" srcOrd="1" destOrd="0" presId="urn:microsoft.com/office/officeart/2018/2/layout/IconVerticalSolidList"/>
    <dgm:cxn modelId="{E0857BE7-9452-4A8C-8D03-493DD3B34004}" type="presParOf" srcId="{5E7D7438-11FE-461C-92F0-2B8F186173B6}" destId="{13208383-63ED-4928-81FF-889FEB837937}" srcOrd="2" destOrd="0" presId="urn:microsoft.com/office/officeart/2018/2/layout/IconVerticalSolidList"/>
    <dgm:cxn modelId="{70AAD54A-633B-497E-8C75-1A7D8B0DEE19}" type="presParOf" srcId="{5E7D7438-11FE-461C-92F0-2B8F186173B6}" destId="{E320C9AD-6465-48DD-B1A1-0BF4A7D061D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8CC11-A6FA-4F29-A8C6-3E38A2018905}">
      <dsp:nvSpPr>
        <dsp:cNvPr id="0" name=""/>
        <dsp:cNvSpPr/>
      </dsp:nvSpPr>
      <dsp:spPr>
        <a:xfrm>
          <a:off x="0" y="1879"/>
          <a:ext cx="5532119" cy="9527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82AD36-29A2-4963-84B7-DF225ECA8CA4}">
      <dsp:nvSpPr>
        <dsp:cNvPr id="0" name=""/>
        <dsp:cNvSpPr/>
      </dsp:nvSpPr>
      <dsp:spPr>
        <a:xfrm>
          <a:off x="288207" y="216248"/>
          <a:ext cx="524013" cy="5240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176401-795C-4792-A5A5-DD187E42635B}">
      <dsp:nvSpPr>
        <dsp:cNvPr id="0" name=""/>
        <dsp:cNvSpPr/>
      </dsp:nvSpPr>
      <dsp:spPr>
        <a:xfrm>
          <a:off x="1100427" y="1879"/>
          <a:ext cx="4431692" cy="952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833" tIns="100833" rIns="100833" bIns="100833" numCol="1" spcCol="1270" anchor="ctr" anchorCtr="0">
          <a:noAutofit/>
        </a:bodyPr>
        <a:lstStyle/>
        <a:p>
          <a:pPr marL="0" lvl="0" indent="0" algn="l" defTabSz="933450">
            <a:lnSpc>
              <a:spcPct val="100000"/>
            </a:lnSpc>
            <a:spcBef>
              <a:spcPct val="0"/>
            </a:spcBef>
            <a:spcAft>
              <a:spcPct val="35000"/>
            </a:spcAft>
            <a:buNone/>
          </a:pPr>
          <a:r>
            <a:rPr lang="ru-RU" sz="2100" b="1" kern="1200" dirty="0"/>
            <a:t>Каким будет наше общество, наше государство?</a:t>
          </a:r>
          <a:endParaRPr lang="en-US" sz="2100" b="1" kern="1200" dirty="0"/>
        </a:p>
      </dsp:txBody>
      <dsp:txXfrm>
        <a:off x="1100427" y="1879"/>
        <a:ext cx="4431692" cy="952751"/>
      </dsp:txXfrm>
    </dsp:sp>
    <dsp:sp modelId="{AEACACAA-4E84-4F67-BBC9-8E28C9097B21}">
      <dsp:nvSpPr>
        <dsp:cNvPr id="0" name=""/>
        <dsp:cNvSpPr/>
      </dsp:nvSpPr>
      <dsp:spPr>
        <a:xfrm>
          <a:off x="0" y="1192818"/>
          <a:ext cx="5532119" cy="9527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44A17B-9FB2-43D6-B0B7-60EC632AD2B1}">
      <dsp:nvSpPr>
        <dsp:cNvPr id="0" name=""/>
        <dsp:cNvSpPr/>
      </dsp:nvSpPr>
      <dsp:spPr>
        <a:xfrm>
          <a:off x="288207" y="1407187"/>
          <a:ext cx="524013" cy="5240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C49EE2-D81B-4802-8991-77DF9634A4C4}">
      <dsp:nvSpPr>
        <dsp:cNvPr id="0" name=""/>
        <dsp:cNvSpPr/>
      </dsp:nvSpPr>
      <dsp:spPr>
        <a:xfrm>
          <a:off x="1100427" y="1192818"/>
          <a:ext cx="4431692" cy="952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833" tIns="100833" rIns="100833" bIns="100833" numCol="1" spcCol="1270" anchor="ctr" anchorCtr="0">
          <a:noAutofit/>
        </a:bodyPr>
        <a:lstStyle/>
        <a:p>
          <a:pPr marL="0" lvl="0" indent="0" algn="l" defTabSz="933450">
            <a:lnSpc>
              <a:spcPct val="100000"/>
            </a:lnSpc>
            <a:spcBef>
              <a:spcPct val="0"/>
            </a:spcBef>
            <a:spcAft>
              <a:spcPct val="35000"/>
            </a:spcAft>
            <a:buNone/>
          </a:pPr>
          <a:r>
            <a:rPr lang="ru-RU" sz="2100" b="1" kern="1200" dirty="0"/>
            <a:t>Какие проблемы возникнут</a:t>
          </a:r>
          <a:r>
            <a:rPr lang="ru-RU" sz="2100" kern="1200" dirty="0"/>
            <a:t>?</a:t>
          </a:r>
          <a:endParaRPr lang="en-US" sz="2100" kern="1200" dirty="0"/>
        </a:p>
      </dsp:txBody>
      <dsp:txXfrm>
        <a:off x="1100427" y="1192818"/>
        <a:ext cx="4431692" cy="952751"/>
      </dsp:txXfrm>
    </dsp:sp>
    <dsp:sp modelId="{447A0E51-4324-4036-A706-AE923124E2C2}">
      <dsp:nvSpPr>
        <dsp:cNvPr id="0" name=""/>
        <dsp:cNvSpPr/>
      </dsp:nvSpPr>
      <dsp:spPr>
        <a:xfrm>
          <a:off x="0" y="2383757"/>
          <a:ext cx="5532119" cy="9527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7AA74-A906-4DEE-9C2A-8E790DB7DEF7}">
      <dsp:nvSpPr>
        <dsp:cNvPr id="0" name=""/>
        <dsp:cNvSpPr/>
      </dsp:nvSpPr>
      <dsp:spPr>
        <a:xfrm>
          <a:off x="288207" y="2598126"/>
          <a:ext cx="524013" cy="5240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E90B31-94D7-4150-9057-297F0F900765}">
      <dsp:nvSpPr>
        <dsp:cNvPr id="0" name=""/>
        <dsp:cNvSpPr/>
      </dsp:nvSpPr>
      <dsp:spPr>
        <a:xfrm>
          <a:off x="1100427" y="2383757"/>
          <a:ext cx="4431692" cy="952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833" tIns="100833" rIns="100833" bIns="100833" numCol="1" spcCol="1270" anchor="ctr" anchorCtr="0">
          <a:noAutofit/>
        </a:bodyPr>
        <a:lstStyle/>
        <a:p>
          <a:pPr marL="0" lvl="0" indent="0" algn="l" defTabSz="933450">
            <a:lnSpc>
              <a:spcPct val="100000"/>
            </a:lnSpc>
            <a:spcBef>
              <a:spcPct val="0"/>
            </a:spcBef>
            <a:spcAft>
              <a:spcPct val="35000"/>
            </a:spcAft>
            <a:buNone/>
          </a:pPr>
          <a:r>
            <a:rPr lang="ru-RU" sz="2100" b="1" kern="1200" dirty="0"/>
            <a:t>Какие люди смогут решить эти проблемы?</a:t>
          </a:r>
          <a:endParaRPr lang="en-US" sz="2100" b="1" kern="1200" dirty="0"/>
        </a:p>
      </dsp:txBody>
      <dsp:txXfrm>
        <a:off x="1100427" y="2383757"/>
        <a:ext cx="4431692" cy="952751"/>
      </dsp:txXfrm>
    </dsp:sp>
    <dsp:sp modelId="{03F0A3EC-3FA6-4710-A65A-5D414CEBA9E0}">
      <dsp:nvSpPr>
        <dsp:cNvPr id="0" name=""/>
        <dsp:cNvSpPr/>
      </dsp:nvSpPr>
      <dsp:spPr>
        <a:xfrm>
          <a:off x="0" y="3574696"/>
          <a:ext cx="5532119" cy="9527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50DBC4-38C7-4DBE-BB6B-210040BD0559}">
      <dsp:nvSpPr>
        <dsp:cNvPr id="0" name=""/>
        <dsp:cNvSpPr/>
      </dsp:nvSpPr>
      <dsp:spPr>
        <a:xfrm>
          <a:off x="288207" y="3789065"/>
          <a:ext cx="524013" cy="5240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20C9AD-6465-48DD-B1A1-0BF4A7D061DA}">
      <dsp:nvSpPr>
        <dsp:cNvPr id="0" name=""/>
        <dsp:cNvSpPr/>
      </dsp:nvSpPr>
      <dsp:spPr>
        <a:xfrm>
          <a:off x="1100427" y="3574696"/>
          <a:ext cx="4431692" cy="952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833" tIns="100833" rIns="100833" bIns="100833" numCol="1" spcCol="1270" anchor="ctr" anchorCtr="0">
          <a:noAutofit/>
        </a:bodyPr>
        <a:lstStyle/>
        <a:p>
          <a:pPr marL="0" lvl="0" indent="0" algn="l" defTabSz="933450">
            <a:lnSpc>
              <a:spcPct val="100000"/>
            </a:lnSpc>
            <a:spcBef>
              <a:spcPct val="0"/>
            </a:spcBef>
            <a:spcAft>
              <a:spcPct val="35000"/>
            </a:spcAft>
            <a:buNone/>
          </a:pPr>
          <a:r>
            <a:rPr lang="ru-RU" sz="2100" b="1" kern="1200" dirty="0"/>
            <a:t>Каким образом мы можем их подготовить к решению проблем?</a:t>
          </a:r>
          <a:endParaRPr lang="en-US" sz="2100" b="1" kern="1200" dirty="0"/>
        </a:p>
      </dsp:txBody>
      <dsp:txXfrm>
        <a:off x="1100427" y="3574696"/>
        <a:ext cx="4431692" cy="95275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2/18/2025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23393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2/18/2025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457757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2/18/2025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160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2/18/2025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85833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2/18/2025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079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2/18/2025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804286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2/18/2025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524903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2/18/2025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21327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2/18/2025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145515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2/18/2025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4410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2/18/2025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34139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2/18/2025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0088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76" r:id="rId6"/>
    <p:sldLayoutId id="2147483672" r:id="rId7"/>
    <p:sldLayoutId id="2147483673" r:id="rId8"/>
    <p:sldLayoutId id="2147483674" r:id="rId9"/>
    <p:sldLayoutId id="2147483675" r:id="rId10"/>
    <p:sldLayoutId id="2147483677"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2FD4CDF-422C-0097-78C0-4858CF02C258}"/>
              </a:ext>
            </a:extLst>
          </p:cNvPr>
          <p:cNvPicPr>
            <a:picLocks noChangeAspect="1"/>
          </p:cNvPicPr>
          <p:nvPr/>
        </p:nvPicPr>
        <p:blipFill>
          <a:blip r:embed="rId2">
            <a:alphaModFix/>
          </a:blip>
          <a:srcRect l="9091" t="12093" b="11300"/>
          <a:stretch/>
        </p:blipFill>
        <p:spPr>
          <a:xfrm>
            <a:off x="1" y="152"/>
            <a:ext cx="12191999" cy="6857848"/>
          </a:xfrm>
          <a:prstGeom prst="rect">
            <a:avLst/>
          </a:prstGeom>
        </p:spPr>
      </p:pic>
      <p:sp>
        <p:nvSpPr>
          <p:cNvPr id="18" name="Rectangle 17">
            <a:extLst>
              <a:ext uri="{FF2B5EF4-FFF2-40B4-BE49-F238E27FC236}">
                <a16:creationId xmlns:a16="http://schemas.microsoft.com/office/drawing/2014/main" id="{F8B2ECD5-47B1-47AD-AC9D-045064631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48484"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AF8C3C03-32C0-43AC-02D9-12203158D2C5}"/>
              </a:ext>
            </a:extLst>
          </p:cNvPr>
          <p:cNvSpPr>
            <a:spLocks noGrp="1"/>
          </p:cNvSpPr>
          <p:nvPr>
            <p:ph type="ctrTitle"/>
          </p:nvPr>
        </p:nvSpPr>
        <p:spPr>
          <a:xfrm>
            <a:off x="6614531" y="1371600"/>
            <a:ext cx="4916478" cy="2933952"/>
          </a:xfrm>
        </p:spPr>
        <p:txBody>
          <a:bodyPr anchor="t">
            <a:normAutofit/>
          </a:bodyPr>
          <a:lstStyle/>
          <a:p>
            <a:pPr algn="r">
              <a:lnSpc>
                <a:spcPct val="90000"/>
              </a:lnSpc>
            </a:pPr>
            <a:r>
              <a:rPr lang="ru-RU" sz="3400">
                <a:solidFill>
                  <a:srgbClr val="FFFFFF"/>
                </a:solidFill>
              </a:rPr>
              <a:t>Проектирование портфеля образовательных программ университета для опережающей подготовки кадров </a:t>
            </a:r>
            <a:endParaRPr lang="ru-KZ" sz="3400">
              <a:solidFill>
                <a:srgbClr val="FFFFFF"/>
              </a:solidFill>
            </a:endParaRPr>
          </a:p>
        </p:txBody>
      </p:sp>
      <p:sp>
        <p:nvSpPr>
          <p:cNvPr id="3" name="Подзаголовок 2">
            <a:extLst>
              <a:ext uri="{FF2B5EF4-FFF2-40B4-BE49-F238E27FC236}">
                <a16:creationId xmlns:a16="http://schemas.microsoft.com/office/drawing/2014/main" id="{2DBCFA0B-B267-A5A0-6D29-11712FB02B59}"/>
              </a:ext>
            </a:extLst>
          </p:cNvPr>
          <p:cNvSpPr>
            <a:spLocks noGrp="1"/>
          </p:cNvSpPr>
          <p:nvPr>
            <p:ph type="subTitle" idx="1"/>
          </p:nvPr>
        </p:nvSpPr>
        <p:spPr>
          <a:xfrm>
            <a:off x="6614532" y="4584879"/>
            <a:ext cx="4916477" cy="1287887"/>
          </a:xfrm>
        </p:spPr>
        <p:txBody>
          <a:bodyPr anchor="b">
            <a:normAutofit/>
          </a:bodyPr>
          <a:lstStyle/>
          <a:p>
            <a:pPr algn="r">
              <a:lnSpc>
                <a:spcPct val="120000"/>
              </a:lnSpc>
            </a:pPr>
            <a:r>
              <a:rPr lang="ru-RU" sz="1300">
                <a:solidFill>
                  <a:srgbClr val="FFFFFF"/>
                </a:solidFill>
              </a:rPr>
              <a:t>Скиба М.А.</a:t>
            </a:r>
          </a:p>
          <a:p>
            <a:pPr algn="r">
              <a:lnSpc>
                <a:spcPct val="120000"/>
              </a:lnSpc>
            </a:pPr>
            <a:r>
              <a:rPr lang="ru-RU" sz="1300">
                <a:solidFill>
                  <a:srgbClr val="FFFFFF"/>
                </a:solidFill>
              </a:rPr>
              <a:t>НЦРВО</a:t>
            </a:r>
          </a:p>
          <a:p>
            <a:pPr algn="r">
              <a:lnSpc>
                <a:spcPct val="120000"/>
              </a:lnSpc>
            </a:pPr>
            <a:r>
              <a:rPr lang="ru-RU" sz="1300">
                <a:solidFill>
                  <a:srgbClr val="FFFFFF"/>
                </a:solidFill>
              </a:rPr>
              <a:t>Проектный офис  Мамандығым- Болашағым  </a:t>
            </a:r>
            <a:endParaRPr lang="ru-KZ" sz="1300">
              <a:solidFill>
                <a:srgbClr val="FFFFFF"/>
              </a:solidFill>
            </a:endParaRPr>
          </a:p>
        </p:txBody>
      </p:sp>
      <p:cxnSp>
        <p:nvCxnSpPr>
          <p:cNvPr id="20" name="Straight Connector 19">
            <a:extLst>
              <a:ext uri="{FF2B5EF4-FFF2-40B4-BE49-F238E27FC236}">
                <a16:creationId xmlns:a16="http://schemas.microsoft.com/office/drawing/2014/main" id="{F0CE0765-E93C-4D37-9D5F-D464EFB10F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35776"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1565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406BD704-01C2-4341-B99A-116CC7EC5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Объект 5" descr="Программирование программ на экране компьютера">
            <a:extLst>
              <a:ext uri="{FF2B5EF4-FFF2-40B4-BE49-F238E27FC236}">
                <a16:creationId xmlns:a16="http://schemas.microsoft.com/office/drawing/2014/main" id="{5F503429-84E7-3208-30C3-7C9BEECAFF4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289" b="15442"/>
          <a:stretch/>
        </p:blipFill>
        <p:spPr>
          <a:xfrm>
            <a:off x="20" y="10"/>
            <a:ext cx="12191980" cy="6857990"/>
          </a:xfrm>
          <a:prstGeom prst="rect">
            <a:avLst/>
          </a:prstGeom>
        </p:spPr>
      </p:pic>
      <p:sp useBgFill="1">
        <p:nvSpPr>
          <p:cNvPr id="24" name="Rectangle 23">
            <a:extLst>
              <a:ext uri="{FF2B5EF4-FFF2-40B4-BE49-F238E27FC236}">
                <a16:creationId xmlns:a16="http://schemas.microsoft.com/office/drawing/2014/main" id="{0225C01B-A296-4FAA-AA46-794F27DF6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16536409-D305-C10C-465F-E38B67F0872E}"/>
              </a:ext>
            </a:extLst>
          </p:cNvPr>
          <p:cNvSpPr>
            <a:spLocks noGrp="1"/>
          </p:cNvSpPr>
          <p:nvPr>
            <p:ph type="title"/>
          </p:nvPr>
        </p:nvSpPr>
        <p:spPr>
          <a:xfrm>
            <a:off x="713232" y="1031001"/>
            <a:ext cx="4665540" cy="657572"/>
          </a:xfrm>
        </p:spPr>
        <p:txBody>
          <a:bodyPr vert="horz" lIns="91440" tIns="45720" rIns="91440" bIns="45720" rtlCol="0" anchor="t">
            <a:normAutofit fontScale="90000"/>
          </a:bodyPr>
          <a:lstStyle/>
          <a:p>
            <a:r>
              <a:rPr lang="en-US" dirty="0"/>
              <a:t>ИТ</a:t>
            </a:r>
          </a:p>
        </p:txBody>
      </p:sp>
      <p:sp>
        <p:nvSpPr>
          <p:cNvPr id="4" name="Объект 3">
            <a:extLst>
              <a:ext uri="{FF2B5EF4-FFF2-40B4-BE49-F238E27FC236}">
                <a16:creationId xmlns:a16="http://schemas.microsoft.com/office/drawing/2014/main" id="{0E6902C0-F6F4-23F9-5CBF-35D5AEA68AF3}"/>
              </a:ext>
            </a:extLst>
          </p:cNvPr>
          <p:cNvSpPr>
            <a:spLocks noGrp="1"/>
          </p:cNvSpPr>
          <p:nvPr>
            <p:ph sz="half" idx="2"/>
          </p:nvPr>
        </p:nvSpPr>
        <p:spPr>
          <a:xfrm>
            <a:off x="713231" y="1740500"/>
            <a:ext cx="5549465" cy="3979768"/>
          </a:xfrm>
        </p:spPr>
        <p:txBody>
          <a:bodyPr vert="horz" lIns="91440" tIns="45720" rIns="91440" bIns="45720" rtlCol="0">
            <a:noAutofit/>
          </a:bodyPr>
          <a:lstStyle/>
          <a:p>
            <a:pPr>
              <a:lnSpc>
                <a:spcPct val="110000"/>
              </a:lnSpc>
            </a:pPr>
            <a:r>
              <a:rPr lang="en-US" sz="1000" dirty="0" err="1"/>
              <a:t>На</a:t>
            </a:r>
            <a:r>
              <a:rPr lang="en-US" sz="1000" dirty="0"/>
              <a:t> </a:t>
            </a:r>
            <a:r>
              <a:rPr lang="en-US" sz="1000" dirty="0" err="1"/>
              <a:t>основе</a:t>
            </a:r>
            <a:r>
              <a:rPr lang="en-US" sz="1000" dirty="0"/>
              <a:t> </a:t>
            </a:r>
            <a:r>
              <a:rPr lang="en-US" sz="1000" dirty="0" err="1"/>
              <a:t>Атласа</a:t>
            </a:r>
            <a:r>
              <a:rPr lang="en-US" sz="1000" dirty="0"/>
              <a:t> </a:t>
            </a:r>
            <a:r>
              <a:rPr lang="en-US" sz="1000" dirty="0" err="1"/>
              <a:t>новых</a:t>
            </a:r>
            <a:r>
              <a:rPr lang="en-US" sz="1000" dirty="0"/>
              <a:t> </a:t>
            </a:r>
            <a:r>
              <a:rPr lang="en-US" sz="1000" dirty="0" err="1"/>
              <a:t>профессий</a:t>
            </a:r>
            <a:r>
              <a:rPr lang="en-US" sz="1000" dirty="0"/>
              <a:t> и </a:t>
            </a:r>
            <a:r>
              <a:rPr lang="en-US" sz="1000" dirty="0" err="1"/>
              <a:t>компетенций</a:t>
            </a:r>
            <a:r>
              <a:rPr lang="en-US" sz="1000" dirty="0"/>
              <a:t> </a:t>
            </a:r>
            <a:r>
              <a:rPr lang="en-US" sz="1000" dirty="0" err="1"/>
              <a:t>сфере</a:t>
            </a:r>
            <a:r>
              <a:rPr lang="en-US" sz="1000" dirty="0"/>
              <a:t> ИТ </a:t>
            </a:r>
            <a:r>
              <a:rPr lang="en-US" sz="1000" dirty="0" err="1"/>
              <a:t>разработаны</a:t>
            </a:r>
            <a:r>
              <a:rPr lang="en-US" sz="1000" dirty="0"/>
              <a:t> 153, в </a:t>
            </a:r>
            <a:r>
              <a:rPr lang="en-US" sz="1000" dirty="0" err="1"/>
              <a:t>которых</a:t>
            </a:r>
            <a:r>
              <a:rPr lang="en-US" sz="1000" dirty="0"/>
              <a:t> 214 </a:t>
            </a:r>
            <a:r>
              <a:rPr lang="en-US" sz="1000" dirty="0" err="1"/>
              <a:t>раза</a:t>
            </a:r>
            <a:r>
              <a:rPr lang="en-US" sz="1000" dirty="0"/>
              <a:t> </a:t>
            </a:r>
            <a:r>
              <a:rPr lang="en-US" sz="1000" dirty="0" err="1"/>
              <a:t>ссылаются</a:t>
            </a:r>
            <a:r>
              <a:rPr lang="en-US" sz="1000" dirty="0"/>
              <a:t> </a:t>
            </a:r>
            <a:r>
              <a:rPr lang="en-US" sz="1000" dirty="0" err="1"/>
              <a:t>на</a:t>
            </a:r>
            <a:r>
              <a:rPr lang="en-US" sz="1000" dirty="0"/>
              <a:t> </a:t>
            </a:r>
            <a:r>
              <a:rPr lang="en-US" sz="1000" dirty="0" err="1"/>
              <a:t>новые</a:t>
            </a:r>
            <a:r>
              <a:rPr lang="en-US" sz="1000" dirty="0"/>
              <a:t> </a:t>
            </a:r>
            <a:r>
              <a:rPr lang="en-US" sz="1000" dirty="0" err="1"/>
              <a:t>профессии</a:t>
            </a:r>
            <a:r>
              <a:rPr lang="en-US" sz="1000" dirty="0"/>
              <a:t> и 18 </a:t>
            </a:r>
            <a:r>
              <a:rPr lang="en-US" sz="1000" dirty="0" err="1"/>
              <a:t>раз</a:t>
            </a:r>
            <a:r>
              <a:rPr lang="en-US" sz="1000" dirty="0"/>
              <a:t> </a:t>
            </a:r>
            <a:r>
              <a:rPr lang="en-US" sz="1000" dirty="0" err="1"/>
              <a:t>на</a:t>
            </a:r>
            <a:r>
              <a:rPr lang="en-US" sz="1000" dirty="0"/>
              <a:t> </a:t>
            </a:r>
            <a:r>
              <a:rPr lang="en-US" sz="1000" dirty="0" err="1"/>
              <a:t>трансформирующиеся</a:t>
            </a:r>
            <a:r>
              <a:rPr lang="en-US" sz="1000" dirty="0"/>
              <a:t> </a:t>
            </a:r>
            <a:r>
              <a:rPr lang="en-US" sz="1000" dirty="0" err="1"/>
              <a:t>профессии</a:t>
            </a:r>
            <a:r>
              <a:rPr lang="en-US" sz="1000" dirty="0"/>
              <a:t>.</a:t>
            </a:r>
          </a:p>
          <a:p>
            <a:pPr>
              <a:lnSpc>
                <a:spcPct val="110000"/>
              </a:lnSpc>
            </a:pPr>
            <a:r>
              <a:rPr lang="en-US" sz="1000" dirty="0"/>
              <a:t>К </a:t>
            </a:r>
            <a:r>
              <a:rPr lang="en-US" sz="1000" dirty="0" err="1"/>
              <a:t>популярным</a:t>
            </a:r>
            <a:r>
              <a:rPr lang="en-US" sz="1000" dirty="0"/>
              <a:t> </a:t>
            </a:r>
            <a:r>
              <a:rPr lang="en-US" sz="1000" dirty="0" err="1"/>
              <a:t>новым</a:t>
            </a:r>
            <a:r>
              <a:rPr lang="en-US" sz="1000" dirty="0"/>
              <a:t> </a:t>
            </a:r>
            <a:r>
              <a:rPr lang="en-US" sz="1000" dirty="0" err="1"/>
              <a:t>профессиям</a:t>
            </a:r>
            <a:r>
              <a:rPr lang="en-US" sz="1000" dirty="0"/>
              <a:t> </a:t>
            </a:r>
            <a:r>
              <a:rPr lang="en-US" sz="1000" dirty="0" err="1"/>
              <a:t>относятся</a:t>
            </a:r>
            <a:r>
              <a:rPr lang="en-US" sz="1000" dirty="0"/>
              <a:t> </a:t>
            </a:r>
            <a:r>
              <a:rPr lang="en-US" sz="1000" dirty="0" err="1"/>
              <a:t>Разработчик</a:t>
            </a:r>
            <a:r>
              <a:rPr lang="en-US" sz="1000" dirty="0"/>
              <a:t> </a:t>
            </a:r>
            <a:r>
              <a:rPr lang="en-US" sz="1000" dirty="0" err="1"/>
              <a:t>универсального</a:t>
            </a:r>
            <a:r>
              <a:rPr lang="en-US" sz="1000" dirty="0"/>
              <a:t> ИИ - 23 ОП, </a:t>
            </a:r>
          </a:p>
          <a:p>
            <a:pPr>
              <a:lnSpc>
                <a:spcPct val="110000"/>
              </a:lnSpc>
            </a:pPr>
            <a:r>
              <a:rPr lang="en-US" sz="1000" dirty="0" err="1"/>
              <a:t>Проектировщик</a:t>
            </a:r>
            <a:r>
              <a:rPr lang="en-US" sz="1000" dirty="0"/>
              <a:t> </a:t>
            </a:r>
            <a:r>
              <a:rPr lang="en-US" sz="1000" dirty="0" err="1"/>
              <a:t>искусственных</a:t>
            </a:r>
            <a:r>
              <a:rPr lang="en-US" sz="1000" dirty="0"/>
              <a:t> </a:t>
            </a:r>
            <a:r>
              <a:rPr lang="en-US" sz="1000" dirty="0" err="1"/>
              <a:t>нейронных</a:t>
            </a:r>
            <a:r>
              <a:rPr lang="en-US" sz="1000" dirty="0"/>
              <a:t> </a:t>
            </a:r>
            <a:r>
              <a:rPr lang="en-US" sz="1000" dirty="0" err="1"/>
              <a:t>сетей</a:t>
            </a:r>
            <a:r>
              <a:rPr lang="en-US" sz="1000" dirty="0"/>
              <a:t>  - 18 ОП,</a:t>
            </a:r>
          </a:p>
          <a:p>
            <a:pPr>
              <a:lnSpc>
                <a:spcPct val="110000"/>
              </a:lnSpc>
            </a:pPr>
            <a:r>
              <a:rPr lang="en-US" sz="1000" dirty="0"/>
              <a:t> DEVOPS </a:t>
            </a:r>
            <a:r>
              <a:rPr lang="en-US" sz="1000" dirty="0" err="1"/>
              <a:t>инженер</a:t>
            </a:r>
            <a:r>
              <a:rPr lang="en-US" sz="1000" dirty="0"/>
              <a:t> – 16, </a:t>
            </a:r>
          </a:p>
          <a:p>
            <a:pPr>
              <a:lnSpc>
                <a:spcPct val="110000"/>
              </a:lnSpc>
            </a:pPr>
            <a:r>
              <a:rPr lang="en-US" sz="1000" dirty="0"/>
              <a:t>IOT-</a:t>
            </a:r>
            <a:r>
              <a:rPr lang="en-US" sz="1000" dirty="0" err="1"/>
              <a:t>специалист</a:t>
            </a:r>
            <a:r>
              <a:rPr lang="en-US" sz="1000" dirty="0"/>
              <a:t> – 12, </a:t>
            </a:r>
          </a:p>
          <a:p>
            <a:pPr>
              <a:lnSpc>
                <a:spcPct val="110000"/>
              </a:lnSpc>
            </a:pPr>
            <a:r>
              <a:rPr lang="en-US" sz="1000" dirty="0"/>
              <a:t> Product manager  - 12,</a:t>
            </a:r>
          </a:p>
          <a:p>
            <a:pPr>
              <a:lnSpc>
                <a:spcPct val="110000"/>
              </a:lnSpc>
            </a:pPr>
            <a:r>
              <a:rPr lang="en-US" sz="1000" dirty="0"/>
              <a:t> </a:t>
            </a:r>
            <a:r>
              <a:rPr lang="en-US" sz="1000" dirty="0" err="1"/>
              <a:t>Инженер-разработчик</a:t>
            </a:r>
            <a:r>
              <a:rPr lang="en-US" sz="1000" dirty="0"/>
              <a:t> </a:t>
            </a:r>
            <a:r>
              <a:rPr lang="en-US" sz="1000" dirty="0" err="1"/>
              <a:t>искусственных</a:t>
            </a:r>
            <a:r>
              <a:rPr lang="en-US" sz="1000" dirty="0"/>
              <a:t> </a:t>
            </a:r>
            <a:r>
              <a:rPr lang="en-US" sz="1000" dirty="0" err="1"/>
              <a:t>нейронных</a:t>
            </a:r>
            <a:r>
              <a:rPr lang="en-US" sz="1000" dirty="0"/>
              <a:t> </a:t>
            </a:r>
            <a:r>
              <a:rPr lang="en-US" sz="1000" dirty="0" err="1"/>
              <a:t>сетей</a:t>
            </a:r>
            <a:r>
              <a:rPr lang="en-US" sz="1000" dirty="0"/>
              <a:t> - 11 ОП, </a:t>
            </a:r>
          </a:p>
          <a:p>
            <a:pPr>
              <a:lnSpc>
                <a:spcPct val="110000"/>
              </a:lnSpc>
            </a:pPr>
            <a:r>
              <a:rPr lang="en-US" sz="1000" dirty="0" err="1"/>
              <a:t>Технолог</a:t>
            </a:r>
            <a:r>
              <a:rPr lang="en-US" sz="1000" dirty="0"/>
              <a:t> ИИ – 8 ОП, </a:t>
            </a:r>
          </a:p>
          <a:p>
            <a:pPr>
              <a:lnSpc>
                <a:spcPct val="110000"/>
              </a:lnSpc>
            </a:pPr>
            <a:r>
              <a:rPr lang="en-US" sz="1000" dirty="0" err="1"/>
              <a:t>Архитектор</a:t>
            </a:r>
            <a:r>
              <a:rPr lang="en-US" sz="1000" dirty="0"/>
              <a:t> ИТ-</a:t>
            </a:r>
            <a:r>
              <a:rPr lang="en-US" sz="1000" dirty="0" err="1"/>
              <a:t>экосистем</a:t>
            </a:r>
            <a:r>
              <a:rPr lang="en-US" sz="1000" dirty="0"/>
              <a:t> – 8, </a:t>
            </a:r>
          </a:p>
          <a:p>
            <a:pPr>
              <a:lnSpc>
                <a:spcPct val="110000"/>
              </a:lnSpc>
            </a:pPr>
            <a:r>
              <a:rPr lang="en-US" sz="1000" dirty="0"/>
              <a:t>Блокчейн-</a:t>
            </a:r>
            <a:r>
              <a:rPr lang="en-US" sz="1000" dirty="0" err="1"/>
              <a:t>технолог</a:t>
            </a:r>
            <a:r>
              <a:rPr lang="en-US" sz="1000" dirty="0"/>
              <a:t> – 7ОП,</a:t>
            </a:r>
          </a:p>
          <a:p>
            <a:pPr>
              <a:lnSpc>
                <a:spcPct val="110000"/>
              </a:lnSpc>
            </a:pPr>
            <a:r>
              <a:rPr lang="en-US" sz="1000" dirty="0"/>
              <a:t> </a:t>
            </a:r>
            <a:r>
              <a:rPr lang="en-US" sz="1000" dirty="0" err="1"/>
              <a:t>Разработчик</a:t>
            </a:r>
            <a:r>
              <a:rPr lang="en-US" sz="1000" dirty="0"/>
              <a:t>, </a:t>
            </a:r>
            <a:r>
              <a:rPr lang="en-US" sz="1000" dirty="0" err="1"/>
              <a:t>инженер</a:t>
            </a:r>
            <a:r>
              <a:rPr lang="en-US" sz="1000" dirty="0"/>
              <a:t> </a:t>
            </a:r>
            <a:r>
              <a:rPr lang="en-US" sz="1000" dirty="0" err="1"/>
              <a:t>конструктор</a:t>
            </a:r>
            <a:r>
              <a:rPr lang="en-US" sz="1000" dirty="0"/>
              <a:t> VR,AR,MR – 7 ОП,</a:t>
            </a:r>
          </a:p>
          <a:p>
            <a:pPr>
              <a:lnSpc>
                <a:spcPct val="110000"/>
              </a:lnSpc>
            </a:pPr>
            <a:r>
              <a:rPr lang="en-US" sz="1000" dirty="0"/>
              <a:t> R&amp;D-manager – 7 ОП, </a:t>
            </a:r>
          </a:p>
          <a:p>
            <a:pPr>
              <a:lnSpc>
                <a:spcPct val="110000"/>
              </a:lnSpc>
            </a:pPr>
            <a:r>
              <a:rPr lang="en-US" sz="1000" dirty="0" err="1"/>
              <a:t>Тьютор</a:t>
            </a:r>
            <a:r>
              <a:rPr lang="en-US" sz="1000" dirty="0"/>
              <a:t> </a:t>
            </a:r>
            <a:r>
              <a:rPr lang="en-US" sz="1000" dirty="0" err="1"/>
              <a:t>цифрового</a:t>
            </a:r>
            <a:r>
              <a:rPr lang="en-US" sz="1000" dirty="0"/>
              <a:t> </a:t>
            </a:r>
            <a:r>
              <a:rPr lang="en-US" sz="1000" dirty="0" err="1"/>
              <a:t>развития</a:t>
            </a:r>
            <a:r>
              <a:rPr lang="en-US" sz="1000" dirty="0"/>
              <a:t> (talent manager) – 7 ОП. </a:t>
            </a:r>
          </a:p>
          <a:p>
            <a:pPr>
              <a:lnSpc>
                <a:spcPct val="110000"/>
              </a:lnSpc>
            </a:pPr>
            <a:endParaRPr lang="en-US" sz="1000" dirty="0"/>
          </a:p>
        </p:txBody>
      </p:sp>
      <p:cxnSp>
        <p:nvCxnSpPr>
          <p:cNvPr id="26" name="Straight Connector 25">
            <a:extLst>
              <a:ext uri="{FF2B5EF4-FFF2-40B4-BE49-F238E27FC236}">
                <a16:creationId xmlns:a16="http://schemas.microsoft.com/office/drawing/2014/main" id="{62713E66-598D-4B8A-9D2A-67C7AF46E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809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Объект 5" descr="Морская добывающая платформа">
            <a:extLst>
              <a:ext uri="{FF2B5EF4-FFF2-40B4-BE49-F238E27FC236}">
                <a16:creationId xmlns:a16="http://schemas.microsoft.com/office/drawing/2014/main" id="{6FF3992B-7E7B-BBA4-17A9-8A79D4AF0C9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21402" r="28481" b="-1"/>
          <a:stretch/>
        </p:blipFill>
        <p:spPr>
          <a:xfrm>
            <a:off x="20" y="10"/>
            <a:ext cx="4857871" cy="6857990"/>
          </a:xfrm>
          <a:prstGeom prst="rect">
            <a:avLst/>
          </a:prstGeom>
        </p:spPr>
      </p:pic>
      <p:cxnSp>
        <p:nvCxnSpPr>
          <p:cNvPr id="15" name="Straight Connector 14">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Заголовок 1">
            <a:extLst>
              <a:ext uri="{FF2B5EF4-FFF2-40B4-BE49-F238E27FC236}">
                <a16:creationId xmlns:a16="http://schemas.microsoft.com/office/drawing/2014/main" id="{E59697D1-9040-3FE4-CC50-9BCE5F7F8583}"/>
              </a:ext>
            </a:extLst>
          </p:cNvPr>
          <p:cNvSpPr>
            <a:spLocks noGrp="1"/>
          </p:cNvSpPr>
          <p:nvPr>
            <p:ph type="title"/>
          </p:nvPr>
        </p:nvSpPr>
        <p:spPr>
          <a:xfrm>
            <a:off x="5785579" y="186201"/>
            <a:ext cx="6034187" cy="1097280"/>
          </a:xfrm>
        </p:spPr>
        <p:txBody>
          <a:bodyPr vert="horz" lIns="91440" tIns="45720" rIns="91440" bIns="45720" rtlCol="0" anchor="t">
            <a:normAutofit/>
          </a:bodyPr>
          <a:lstStyle/>
          <a:p>
            <a:r>
              <a:rPr lang="en-US" dirty="0" err="1"/>
              <a:t>Нефть</a:t>
            </a:r>
            <a:r>
              <a:rPr lang="en-US" dirty="0"/>
              <a:t> и </a:t>
            </a:r>
            <a:r>
              <a:rPr lang="en-US" dirty="0" err="1"/>
              <a:t>газ</a:t>
            </a:r>
            <a:endParaRPr lang="en-US" dirty="0"/>
          </a:p>
        </p:txBody>
      </p:sp>
      <p:sp>
        <p:nvSpPr>
          <p:cNvPr id="4" name="Объект 3">
            <a:extLst>
              <a:ext uri="{FF2B5EF4-FFF2-40B4-BE49-F238E27FC236}">
                <a16:creationId xmlns:a16="http://schemas.microsoft.com/office/drawing/2014/main" id="{5E5C3A99-8D79-E2B1-C26A-2E2F3FF74F81}"/>
              </a:ext>
            </a:extLst>
          </p:cNvPr>
          <p:cNvSpPr>
            <a:spLocks noGrp="1"/>
          </p:cNvSpPr>
          <p:nvPr>
            <p:ph sz="half" idx="2"/>
          </p:nvPr>
        </p:nvSpPr>
        <p:spPr>
          <a:xfrm>
            <a:off x="5062565" y="1283481"/>
            <a:ext cx="6468443" cy="5388307"/>
          </a:xfrm>
        </p:spPr>
        <p:txBody>
          <a:bodyPr vert="horz" lIns="91440" tIns="45720" rIns="91440" bIns="45720" rtlCol="0">
            <a:normAutofit/>
          </a:bodyPr>
          <a:lstStyle/>
          <a:p>
            <a:pPr>
              <a:lnSpc>
                <a:spcPct val="110000"/>
              </a:lnSpc>
            </a:pPr>
            <a:r>
              <a:rPr lang="en-US" sz="2200" dirty="0" err="1"/>
              <a:t>По</a:t>
            </a:r>
            <a:r>
              <a:rPr lang="en-US" sz="2200" dirty="0"/>
              <a:t> </a:t>
            </a:r>
            <a:r>
              <a:rPr lang="en-US" sz="2200" dirty="0" err="1"/>
              <a:t>новым</a:t>
            </a:r>
            <a:r>
              <a:rPr lang="en-US" sz="2200" dirty="0"/>
              <a:t> </a:t>
            </a:r>
            <a:r>
              <a:rPr lang="en-US" sz="2200" dirty="0" err="1"/>
              <a:t>профессиям</a:t>
            </a:r>
            <a:r>
              <a:rPr lang="en-US" sz="2200" dirty="0"/>
              <a:t> </a:t>
            </a:r>
            <a:r>
              <a:rPr lang="en-US" sz="2200" dirty="0" err="1"/>
              <a:t>разработаны</a:t>
            </a:r>
            <a:r>
              <a:rPr lang="en-US" sz="2200" dirty="0"/>
              <a:t> 54 </a:t>
            </a:r>
            <a:r>
              <a:rPr lang="en-US" sz="2200" dirty="0" err="1"/>
              <a:t>образовательных</a:t>
            </a:r>
            <a:r>
              <a:rPr lang="en-US" sz="2200" dirty="0"/>
              <a:t> </a:t>
            </a:r>
            <a:r>
              <a:rPr lang="en-US" sz="2200" dirty="0" err="1"/>
              <a:t>программ</a:t>
            </a:r>
            <a:r>
              <a:rPr lang="en-US" sz="2200" dirty="0"/>
              <a:t>. </a:t>
            </a:r>
            <a:r>
              <a:rPr lang="en-US" sz="2200" dirty="0" err="1"/>
              <a:t>Они</a:t>
            </a:r>
            <a:r>
              <a:rPr lang="en-US" sz="2200" dirty="0"/>
              <a:t> </a:t>
            </a:r>
            <a:r>
              <a:rPr lang="en-US" sz="2200" dirty="0" err="1"/>
              <a:t>содержат</a:t>
            </a:r>
            <a:r>
              <a:rPr lang="en-US" sz="2200" dirty="0"/>
              <a:t> 104 </a:t>
            </a:r>
            <a:r>
              <a:rPr lang="en-US" sz="2200" dirty="0" err="1"/>
              <a:t>ссылки</a:t>
            </a:r>
            <a:r>
              <a:rPr lang="en-US" sz="2200" dirty="0"/>
              <a:t> </a:t>
            </a:r>
            <a:r>
              <a:rPr lang="en-US" sz="2200" dirty="0" err="1"/>
              <a:t>на</a:t>
            </a:r>
            <a:r>
              <a:rPr lang="en-US" sz="2200" dirty="0"/>
              <a:t> </a:t>
            </a:r>
            <a:r>
              <a:rPr lang="en-US" sz="2200" dirty="0" err="1"/>
              <a:t>новые</a:t>
            </a:r>
            <a:r>
              <a:rPr lang="en-US" sz="2200" dirty="0"/>
              <a:t> </a:t>
            </a:r>
            <a:r>
              <a:rPr lang="en-US" sz="2200" dirty="0" err="1"/>
              <a:t>профессии</a:t>
            </a:r>
            <a:r>
              <a:rPr lang="en-US" sz="2200" dirty="0"/>
              <a:t>, </a:t>
            </a:r>
            <a:r>
              <a:rPr lang="en-US" sz="2200" dirty="0" err="1"/>
              <a:t>ссылки</a:t>
            </a:r>
            <a:r>
              <a:rPr lang="en-US" sz="2200" dirty="0"/>
              <a:t> </a:t>
            </a:r>
            <a:r>
              <a:rPr lang="en-US" sz="2200" dirty="0" err="1"/>
              <a:t>на</a:t>
            </a:r>
            <a:r>
              <a:rPr lang="en-US" sz="2200" dirty="0"/>
              <a:t> </a:t>
            </a:r>
            <a:r>
              <a:rPr lang="en-US" sz="2200" dirty="0" err="1"/>
              <a:t>трансформирующиеся</a:t>
            </a:r>
            <a:r>
              <a:rPr lang="en-US" sz="2200" dirty="0"/>
              <a:t> </a:t>
            </a:r>
            <a:r>
              <a:rPr lang="en-US" sz="2200" dirty="0" err="1"/>
              <a:t>профессии</a:t>
            </a:r>
            <a:r>
              <a:rPr lang="en-US" sz="2200" dirty="0"/>
              <a:t> </a:t>
            </a:r>
            <a:r>
              <a:rPr lang="en-US" sz="2200" dirty="0" err="1"/>
              <a:t>отсутствуют</a:t>
            </a:r>
            <a:r>
              <a:rPr lang="en-US" sz="2200" dirty="0"/>
              <a:t>. </a:t>
            </a:r>
          </a:p>
          <a:p>
            <a:pPr>
              <a:lnSpc>
                <a:spcPct val="110000"/>
              </a:lnSpc>
            </a:pPr>
            <a:r>
              <a:rPr lang="en-US" sz="2200" dirty="0"/>
              <a:t>К </a:t>
            </a:r>
            <a:r>
              <a:rPr lang="en-US" sz="2200" dirty="0" err="1"/>
              <a:t>популярным</a:t>
            </a:r>
            <a:r>
              <a:rPr lang="en-US" sz="2200" dirty="0"/>
              <a:t> </a:t>
            </a:r>
            <a:r>
              <a:rPr lang="en-US" sz="2200" dirty="0" err="1"/>
              <a:t>новым</a:t>
            </a:r>
            <a:r>
              <a:rPr lang="en-US" sz="2200" dirty="0"/>
              <a:t> </a:t>
            </a:r>
            <a:r>
              <a:rPr lang="en-US" sz="2200" dirty="0" err="1"/>
              <a:t>профессиям</a:t>
            </a:r>
            <a:r>
              <a:rPr lang="en-US" sz="2200" dirty="0"/>
              <a:t> </a:t>
            </a:r>
            <a:r>
              <a:rPr lang="en-US" sz="2200" dirty="0" err="1"/>
              <a:t>относятся</a:t>
            </a:r>
            <a:r>
              <a:rPr lang="en-US" sz="2200" dirty="0"/>
              <a:t>: </a:t>
            </a:r>
          </a:p>
          <a:p>
            <a:pPr>
              <a:lnSpc>
                <a:spcPct val="110000"/>
              </a:lnSpc>
            </a:pPr>
            <a:r>
              <a:rPr lang="en-US" sz="2200" dirty="0"/>
              <a:t>•	</a:t>
            </a:r>
            <a:r>
              <a:rPr lang="en-US" sz="2200" dirty="0" err="1"/>
              <a:t>Инженер-дизайнер</a:t>
            </a:r>
            <a:r>
              <a:rPr lang="en-US" sz="2200" dirty="0"/>
              <a:t> </a:t>
            </a:r>
            <a:r>
              <a:rPr lang="en-US" sz="2200" dirty="0" err="1"/>
              <a:t>по</a:t>
            </a:r>
            <a:r>
              <a:rPr lang="en-US" sz="2200" dirty="0"/>
              <a:t> </a:t>
            </a:r>
            <a:r>
              <a:rPr lang="en-US" sz="2200" dirty="0" err="1"/>
              <a:t>созданию</a:t>
            </a:r>
            <a:r>
              <a:rPr lang="en-US" sz="2200" dirty="0"/>
              <a:t> </a:t>
            </a:r>
            <a:r>
              <a:rPr lang="en-US" sz="2200" dirty="0" err="1"/>
              <a:t>цифровых</a:t>
            </a:r>
            <a:r>
              <a:rPr lang="en-US" sz="2200" dirty="0"/>
              <a:t> </a:t>
            </a:r>
            <a:r>
              <a:rPr lang="en-US" sz="2200" dirty="0" err="1"/>
              <a:t>двойников</a:t>
            </a:r>
            <a:r>
              <a:rPr lang="en-US" sz="2200" dirty="0"/>
              <a:t> </a:t>
            </a:r>
            <a:r>
              <a:rPr lang="en-US" sz="2200" dirty="0" err="1"/>
              <a:t>месторождений</a:t>
            </a:r>
            <a:r>
              <a:rPr lang="en-US" sz="2200" dirty="0"/>
              <a:t> 7 ОП</a:t>
            </a:r>
          </a:p>
          <a:p>
            <a:pPr>
              <a:lnSpc>
                <a:spcPct val="110000"/>
              </a:lnSpc>
            </a:pPr>
            <a:r>
              <a:rPr lang="en-US" sz="2200" dirty="0"/>
              <a:t>•	</a:t>
            </a:r>
            <a:r>
              <a:rPr lang="en-US" sz="2200" dirty="0" err="1"/>
              <a:t>Химик</a:t>
            </a:r>
            <a:r>
              <a:rPr lang="en-US" sz="2200" dirty="0"/>
              <a:t> </a:t>
            </a:r>
            <a:r>
              <a:rPr lang="en-US" sz="2200" dirty="0" err="1"/>
              <a:t>по</a:t>
            </a:r>
            <a:r>
              <a:rPr lang="en-US" sz="2200" dirty="0"/>
              <a:t> </a:t>
            </a:r>
            <a:r>
              <a:rPr lang="en-US" sz="2200" dirty="0" err="1"/>
              <a:t>композитным</a:t>
            </a:r>
            <a:r>
              <a:rPr lang="en-US" sz="2200" dirty="0"/>
              <a:t> </a:t>
            </a:r>
            <a:r>
              <a:rPr lang="en-US" sz="2200" dirty="0" err="1"/>
              <a:t>материалам</a:t>
            </a:r>
            <a:r>
              <a:rPr lang="en-US" sz="2200" dirty="0"/>
              <a:t> 8 ОП</a:t>
            </a:r>
          </a:p>
          <a:p>
            <a:pPr>
              <a:lnSpc>
                <a:spcPct val="110000"/>
              </a:lnSpc>
            </a:pPr>
            <a:r>
              <a:rPr lang="en-US" sz="2200" dirty="0"/>
              <a:t>•	</a:t>
            </a:r>
            <a:r>
              <a:rPr lang="en-US" sz="2200" dirty="0" err="1"/>
              <a:t>Инновационный</a:t>
            </a:r>
            <a:r>
              <a:rPr lang="en-US" sz="2200" dirty="0"/>
              <a:t> </a:t>
            </a:r>
            <a:r>
              <a:rPr lang="en-US" sz="2200" dirty="0" err="1"/>
              <a:t>технолог</a:t>
            </a:r>
            <a:r>
              <a:rPr lang="en-US" sz="2200" dirty="0"/>
              <a:t> 9 ОП</a:t>
            </a:r>
          </a:p>
          <a:p>
            <a:pPr>
              <a:lnSpc>
                <a:spcPct val="110000"/>
              </a:lnSpc>
            </a:pPr>
            <a:r>
              <a:rPr lang="en-US" sz="2200" dirty="0"/>
              <a:t>•	</a:t>
            </a:r>
            <a:r>
              <a:rPr lang="en-US" sz="2200" dirty="0" err="1"/>
              <a:t>Технолог</a:t>
            </a:r>
            <a:r>
              <a:rPr lang="en-US" sz="2200" dirty="0"/>
              <a:t> </a:t>
            </a:r>
            <a:r>
              <a:rPr lang="en-US" sz="2200" dirty="0" err="1"/>
              <a:t>химического</a:t>
            </a:r>
            <a:r>
              <a:rPr lang="en-US" sz="2200" dirty="0"/>
              <a:t> </a:t>
            </a:r>
            <a:r>
              <a:rPr lang="en-US" sz="2200" dirty="0" err="1"/>
              <a:t>инжиниринга</a:t>
            </a:r>
            <a:r>
              <a:rPr lang="en-US" sz="2200" dirty="0"/>
              <a:t> 16 ОП</a:t>
            </a:r>
          </a:p>
          <a:p>
            <a:pPr>
              <a:lnSpc>
                <a:spcPct val="110000"/>
              </a:lnSpc>
            </a:pPr>
            <a:r>
              <a:rPr lang="en-US" sz="2200" dirty="0"/>
              <a:t>•	</a:t>
            </a:r>
            <a:r>
              <a:rPr lang="en-US" sz="2200" dirty="0" err="1"/>
              <a:t>Инженер-нанотехнолог</a:t>
            </a:r>
            <a:r>
              <a:rPr lang="en-US" sz="2200" dirty="0"/>
              <a:t> 10 ОП</a:t>
            </a:r>
          </a:p>
          <a:p>
            <a:pPr>
              <a:lnSpc>
                <a:spcPct val="110000"/>
              </a:lnSpc>
            </a:pPr>
            <a:endParaRPr lang="en-US" sz="2200" dirty="0"/>
          </a:p>
        </p:txBody>
      </p:sp>
    </p:spTree>
    <p:extLst>
      <p:ext uri="{BB962C8B-B14F-4D97-AF65-F5344CB8AC3E}">
        <p14:creationId xmlns:p14="http://schemas.microsoft.com/office/powerpoint/2010/main" val="167624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5BE166-B8FA-C914-64A1-084E34BA2622}"/>
              </a:ext>
            </a:extLst>
          </p:cNvPr>
          <p:cNvSpPr>
            <a:spLocks noGrp="1"/>
          </p:cNvSpPr>
          <p:nvPr>
            <p:ph type="title"/>
          </p:nvPr>
        </p:nvSpPr>
        <p:spPr>
          <a:xfrm>
            <a:off x="6096000" y="105878"/>
            <a:ext cx="5114167" cy="1097280"/>
          </a:xfrm>
        </p:spPr>
        <p:txBody>
          <a:bodyPr/>
          <a:lstStyle/>
          <a:p>
            <a:r>
              <a:rPr lang="ru-RU" dirty="0"/>
              <a:t>Отрасли Алматы</a:t>
            </a:r>
            <a:endParaRPr lang="ru-KZ" dirty="0"/>
          </a:p>
        </p:txBody>
      </p:sp>
      <p:sp>
        <p:nvSpPr>
          <p:cNvPr id="3" name="Объект 2">
            <a:extLst>
              <a:ext uri="{FF2B5EF4-FFF2-40B4-BE49-F238E27FC236}">
                <a16:creationId xmlns:a16="http://schemas.microsoft.com/office/drawing/2014/main" id="{CDAA1404-B855-261C-5E43-2C0B15673F30}"/>
              </a:ext>
            </a:extLst>
          </p:cNvPr>
          <p:cNvSpPr>
            <a:spLocks noGrp="1"/>
          </p:cNvSpPr>
          <p:nvPr>
            <p:ph idx="1"/>
          </p:nvPr>
        </p:nvSpPr>
        <p:spPr>
          <a:xfrm>
            <a:off x="6096000" y="946485"/>
            <a:ext cx="5455920" cy="3566160"/>
          </a:xfrm>
        </p:spPr>
        <p:txBody>
          <a:bodyPr>
            <a:noAutofit/>
          </a:bodyPr>
          <a:lstStyle/>
          <a:p>
            <a:r>
              <a:rPr lang="ru-RU" sz="3200"/>
              <a:t>Креативные индустрии и сектор искусства, развлечения и отдыха	 </a:t>
            </a:r>
          </a:p>
          <a:p>
            <a:r>
              <a:rPr lang="ru-RU" sz="3200"/>
              <a:t>IT, информации и связи	 </a:t>
            </a:r>
          </a:p>
          <a:p>
            <a:r>
              <a:rPr lang="ru-RU" sz="3200"/>
              <a:t> Индустрия сервиса и гостеприимства	 </a:t>
            </a:r>
          </a:p>
          <a:p>
            <a:r>
              <a:rPr lang="ru-RU" sz="3200"/>
              <a:t> Транспорт и логистика	 </a:t>
            </a:r>
          </a:p>
          <a:p>
            <a:r>
              <a:rPr lang="ru-RU" sz="3200"/>
              <a:t> Образование</a:t>
            </a:r>
          </a:p>
          <a:p>
            <a:endParaRPr lang="ru-KZ" sz="3200" dirty="0"/>
          </a:p>
        </p:txBody>
      </p:sp>
      <p:pic>
        <p:nvPicPr>
          <p:cNvPr id="4" name="Рисунок 3">
            <a:extLst>
              <a:ext uri="{FF2B5EF4-FFF2-40B4-BE49-F238E27FC236}">
                <a16:creationId xmlns:a16="http://schemas.microsoft.com/office/drawing/2014/main" id="{228E7C32-5322-EAAD-FCB5-34048A47D9DB}"/>
              </a:ext>
            </a:extLst>
          </p:cNvPr>
          <p:cNvPicPr>
            <a:picLocks noChangeAspect="1"/>
          </p:cNvPicPr>
          <p:nvPr/>
        </p:nvPicPr>
        <p:blipFill>
          <a:blip r:embed="rId2"/>
          <a:srcRect l="6688" r="7939"/>
          <a:stretch/>
        </p:blipFill>
        <p:spPr>
          <a:xfrm>
            <a:off x="1" y="10"/>
            <a:ext cx="5854890" cy="6857990"/>
          </a:xfrm>
          <a:custGeom>
            <a:avLst/>
            <a:gdLst/>
            <a:ahLst/>
            <a:cxnLst/>
            <a:rect l="l" t="t" r="r" b="b"/>
            <a:pathLst>
              <a:path w="6036633" h="6858000">
                <a:moveTo>
                  <a:pt x="0" y="0"/>
                </a:moveTo>
                <a:lnTo>
                  <a:pt x="5782584" y="0"/>
                </a:lnTo>
                <a:lnTo>
                  <a:pt x="5847735" y="280891"/>
                </a:lnTo>
                <a:cubicBezTo>
                  <a:pt x="6512611" y="3337011"/>
                  <a:pt x="5215360" y="3533975"/>
                  <a:pt x="5130974" y="6590095"/>
                </a:cubicBezTo>
                <a:lnTo>
                  <a:pt x="5127340" y="6858000"/>
                </a:lnTo>
                <a:lnTo>
                  <a:pt x="0" y="6858000"/>
                </a:lnTo>
                <a:close/>
              </a:path>
            </a:pathLst>
          </a:custGeom>
        </p:spPr>
      </p:pic>
    </p:spTree>
    <p:extLst>
      <p:ext uri="{BB962C8B-B14F-4D97-AF65-F5344CB8AC3E}">
        <p14:creationId xmlns:p14="http://schemas.microsoft.com/office/powerpoint/2010/main" val="2127614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BEAB66-ADC5-2965-6CCB-394445EAEFBE}"/>
              </a:ext>
            </a:extLst>
          </p:cNvPr>
          <p:cNvSpPr>
            <a:spLocks noGrp="1"/>
          </p:cNvSpPr>
          <p:nvPr>
            <p:ph type="title"/>
          </p:nvPr>
        </p:nvSpPr>
        <p:spPr>
          <a:xfrm>
            <a:off x="614879" y="257866"/>
            <a:ext cx="10325000" cy="1442463"/>
          </a:xfrm>
        </p:spPr>
        <p:txBody>
          <a:bodyPr/>
          <a:lstStyle/>
          <a:p>
            <a:r>
              <a:rPr lang="ru-RU" dirty="0"/>
              <a:t>Креативные индустрии и сектор искусства, развлечения и отдыха </a:t>
            </a:r>
            <a:endParaRPr lang="ru-KZ" dirty="0"/>
          </a:p>
        </p:txBody>
      </p:sp>
      <p:sp>
        <p:nvSpPr>
          <p:cNvPr id="3" name="Объект 2">
            <a:extLst>
              <a:ext uri="{FF2B5EF4-FFF2-40B4-BE49-F238E27FC236}">
                <a16:creationId xmlns:a16="http://schemas.microsoft.com/office/drawing/2014/main" id="{6D3B14D2-0F49-1B58-9007-EC868BAAF9C9}"/>
              </a:ext>
            </a:extLst>
          </p:cNvPr>
          <p:cNvSpPr>
            <a:spLocks noGrp="1"/>
          </p:cNvSpPr>
          <p:nvPr>
            <p:ph idx="1"/>
          </p:nvPr>
        </p:nvSpPr>
        <p:spPr>
          <a:xfrm>
            <a:off x="614879" y="1959131"/>
            <a:ext cx="10325000" cy="4409012"/>
          </a:xfrm>
        </p:spPr>
        <p:txBody>
          <a:bodyPr>
            <a:noAutofit/>
          </a:bodyPr>
          <a:lstStyle/>
          <a:p>
            <a:pPr>
              <a:spcBef>
                <a:spcPts val="0"/>
              </a:spcBef>
            </a:pPr>
            <a:r>
              <a:rPr lang="kk-KZ" sz="2400" b="1" dirty="0"/>
              <a:t>Цифровизация и онлайн-присутствие</a:t>
            </a:r>
          </a:p>
          <a:p>
            <a:pPr>
              <a:spcBef>
                <a:spcPts val="0"/>
              </a:spcBef>
            </a:pPr>
            <a:r>
              <a:rPr lang="kk-KZ" sz="2400" b="1" dirty="0"/>
              <a:t>Виртуальная и дополненная реальность: </a:t>
            </a:r>
          </a:p>
          <a:p>
            <a:pPr>
              <a:spcBef>
                <a:spcPts val="0"/>
              </a:spcBef>
            </a:pPr>
            <a:r>
              <a:rPr lang="ru-RU" sz="2400" b="1" dirty="0"/>
              <a:t>Ускорение цифровизации через мобильные приложения</a:t>
            </a:r>
            <a:endParaRPr lang="kk-KZ" sz="2400" b="1" dirty="0"/>
          </a:p>
          <a:p>
            <a:pPr>
              <a:spcBef>
                <a:spcPts val="0"/>
              </a:spcBef>
            </a:pPr>
            <a:r>
              <a:rPr lang="kk-KZ" sz="2400" b="1" dirty="0"/>
              <a:t>Персонализация контента</a:t>
            </a:r>
          </a:p>
          <a:p>
            <a:pPr>
              <a:spcBef>
                <a:spcPts val="0"/>
              </a:spcBef>
            </a:pPr>
            <a:r>
              <a:rPr lang="kk-KZ" sz="2400" b="1" dirty="0"/>
              <a:t>Интерактивность и участие</a:t>
            </a:r>
          </a:p>
          <a:p>
            <a:pPr>
              <a:spcBef>
                <a:spcPts val="0"/>
              </a:spcBef>
            </a:pPr>
            <a:r>
              <a:rPr lang="kk-KZ" sz="2400" b="1" dirty="0"/>
              <a:t>Цифровые инструменты для творчества</a:t>
            </a:r>
          </a:p>
          <a:p>
            <a:pPr>
              <a:spcBef>
                <a:spcPts val="0"/>
              </a:spcBef>
            </a:pPr>
            <a:r>
              <a:rPr lang="kk-KZ" sz="2400" b="1" dirty="0"/>
              <a:t>Экологическая устойчивость</a:t>
            </a:r>
          </a:p>
          <a:p>
            <a:pPr>
              <a:spcBef>
                <a:spcPts val="0"/>
              </a:spcBef>
            </a:pPr>
            <a:r>
              <a:rPr lang="kk-KZ" sz="2400" b="1" dirty="0"/>
              <a:t>Многоканальные формы</a:t>
            </a:r>
          </a:p>
          <a:p>
            <a:pPr>
              <a:spcBef>
                <a:spcPts val="0"/>
              </a:spcBef>
            </a:pPr>
            <a:r>
              <a:rPr lang="kk-KZ" sz="2400" b="1" dirty="0"/>
              <a:t>Трансмедийность</a:t>
            </a:r>
          </a:p>
          <a:p>
            <a:pPr>
              <a:spcBef>
                <a:spcPts val="0"/>
              </a:spcBef>
            </a:pPr>
            <a:r>
              <a:rPr lang="kk-KZ" sz="2400" b="1" dirty="0"/>
              <a:t>Глобализация и кросскультурное взаимодействие</a:t>
            </a:r>
          </a:p>
          <a:p>
            <a:pPr>
              <a:spcBef>
                <a:spcPts val="0"/>
              </a:spcBef>
            </a:pPr>
            <a:r>
              <a:rPr lang="kk-KZ" sz="2400" b="1" dirty="0"/>
              <a:t>Обновление классических форм</a:t>
            </a:r>
          </a:p>
          <a:p>
            <a:pPr>
              <a:spcBef>
                <a:spcPts val="0"/>
              </a:spcBef>
            </a:pPr>
            <a:endParaRPr lang="ru-KZ" sz="2400" b="1" dirty="0"/>
          </a:p>
        </p:txBody>
      </p:sp>
      <p:sp>
        <p:nvSpPr>
          <p:cNvPr id="4" name="Прямоугольник 3">
            <a:extLst>
              <a:ext uri="{FF2B5EF4-FFF2-40B4-BE49-F238E27FC236}">
                <a16:creationId xmlns:a16="http://schemas.microsoft.com/office/drawing/2014/main" id="{56998210-C80A-38EC-A23E-4AB507DCA7DF}"/>
              </a:ext>
            </a:extLst>
          </p:cNvPr>
          <p:cNvSpPr/>
          <p:nvPr/>
        </p:nvSpPr>
        <p:spPr>
          <a:xfrm>
            <a:off x="5777379" y="5229154"/>
            <a:ext cx="6371360" cy="646331"/>
          </a:xfrm>
          <a:prstGeom prst="rect">
            <a:avLst/>
          </a:prstGeom>
          <a:noFill/>
        </p:spPr>
        <p:txBody>
          <a:bodyPr wrap="none" lIns="91440" tIns="45720" rIns="91440" bIns="45720">
            <a:spAutoFit/>
          </a:bodyPr>
          <a:lstStyle/>
          <a:p>
            <a:pPr algn="ctr"/>
            <a:r>
              <a:rPr lang="kk-KZ" sz="3600" b="1" i="0" dirty="0">
                <a:solidFill>
                  <a:srgbClr val="002060"/>
                </a:solidFill>
                <a:effectLst/>
                <a:latin typeface="Inter"/>
              </a:rPr>
              <a:t>  Алматы (Казахстан) – Музыка</a:t>
            </a:r>
            <a:endParaRPr lang="ru-RU" sz="36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7" name="Рисунок 6">
            <a:extLst>
              <a:ext uri="{FF2B5EF4-FFF2-40B4-BE49-F238E27FC236}">
                <a16:creationId xmlns:a16="http://schemas.microsoft.com/office/drawing/2014/main" id="{A717EA66-7612-A25C-2A34-B6AEE69E2B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5241" y="3946358"/>
            <a:ext cx="4944492" cy="1056838"/>
          </a:xfrm>
          <a:prstGeom prst="rect">
            <a:avLst/>
          </a:prstGeom>
          <a:noFill/>
        </p:spPr>
      </p:pic>
    </p:spTree>
    <p:extLst>
      <p:ext uri="{BB962C8B-B14F-4D97-AF65-F5344CB8AC3E}">
        <p14:creationId xmlns:p14="http://schemas.microsoft.com/office/powerpoint/2010/main" val="3665904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06BFE-B3EC-D677-FEA0-F6038D2F5035}"/>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4729BD-F15F-EB8C-D892-7631E35AF7E5}"/>
              </a:ext>
            </a:extLst>
          </p:cNvPr>
          <p:cNvSpPr>
            <a:spLocks noGrp="1"/>
          </p:cNvSpPr>
          <p:nvPr>
            <p:ph type="title"/>
          </p:nvPr>
        </p:nvSpPr>
        <p:spPr>
          <a:xfrm>
            <a:off x="1779069" y="0"/>
            <a:ext cx="10890929" cy="1097280"/>
          </a:xfrm>
        </p:spPr>
        <p:txBody>
          <a:bodyPr>
            <a:normAutofit fontScale="90000"/>
          </a:bodyPr>
          <a:lstStyle/>
          <a:p>
            <a:r>
              <a:rPr lang="ru-RU" dirty="0"/>
              <a:t>Профессии будущего</a:t>
            </a:r>
            <a:br>
              <a:rPr lang="ru-RU" dirty="0"/>
            </a:br>
            <a:r>
              <a:rPr lang="ru-RU" dirty="0"/>
              <a:t>IT, информации и связи</a:t>
            </a:r>
            <a:endParaRPr lang="ru-KZ" dirty="0"/>
          </a:p>
        </p:txBody>
      </p:sp>
      <p:sp>
        <p:nvSpPr>
          <p:cNvPr id="3" name="Объект 2">
            <a:extLst>
              <a:ext uri="{FF2B5EF4-FFF2-40B4-BE49-F238E27FC236}">
                <a16:creationId xmlns:a16="http://schemas.microsoft.com/office/drawing/2014/main" id="{D0D87E1E-BD8D-E8C8-3B30-AFAE63CAB9AD}"/>
              </a:ext>
            </a:extLst>
          </p:cNvPr>
          <p:cNvSpPr>
            <a:spLocks noGrp="1"/>
          </p:cNvSpPr>
          <p:nvPr>
            <p:ph idx="1"/>
          </p:nvPr>
        </p:nvSpPr>
        <p:spPr>
          <a:xfrm>
            <a:off x="640080" y="1395663"/>
            <a:ext cx="10890928" cy="5462337"/>
          </a:xfrm>
        </p:spPr>
        <p:txBody>
          <a:bodyPr>
            <a:normAutofit fontScale="92500"/>
          </a:bodyPr>
          <a:lstStyle/>
          <a:p>
            <a:pPr marL="0" indent="0">
              <a:buNone/>
            </a:pPr>
            <a:r>
              <a:rPr lang="ru-RU" b="1" dirty="0"/>
              <a:t>1. Специалист по цифровой инженерии </a:t>
            </a:r>
            <a:r>
              <a:rPr lang="ru-RU" dirty="0"/>
              <a:t>Специалист, который занимается созданием цифровых двойников, то есть виртуальных моделей реальных объектов и процессов. Цифровые двойники используются в различных сферах, таких как промышленность, здравоохранение, транспорт и другие. Потребитель продукта: предприятия и организации, которые используют цифровые двойники для повышения эффективности и производительности. Необходимые навыки: знания в области компьютерного моделирования и анализа, навыки программирования, знания в области искусственного интеллекта, навыки работы с большими данными, навыки работы с виртуальной реальностью и дополненной реальностью. </a:t>
            </a:r>
            <a:r>
              <a:rPr lang="ru-RU" b="1" dirty="0"/>
              <a:t>Год появления: 2025</a:t>
            </a:r>
          </a:p>
          <a:p>
            <a:pPr marL="0" indent="0">
              <a:buNone/>
            </a:pPr>
            <a:r>
              <a:rPr lang="ru-RU" b="1" dirty="0"/>
              <a:t>2. Специалист по защите от кибербуллинга. </a:t>
            </a:r>
            <a:r>
              <a:rPr lang="ru-RU" dirty="0"/>
              <a:t>Развитие этой профессии в Казахстане будет способствовать созданию более безопасного и инклюзивного общества. Специалист по защите от </a:t>
            </a:r>
            <a:r>
              <a:rPr lang="ru-RU" dirty="0" err="1"/>
              <a:t>кибербуллингом</a:t>
            </a:r>
            <a:r>
              <a:rPr lang="ru-RU" dirty="0"/>
              <a:t> - это специалист, который занимается выявлением и предотвращением кибербуллинга. Потребитель продукта: дети, подростки и взрослые, которые подвергаются кибербуллингу. Необходимые навыки: знания в области психологии, знания в области кибербезопасности, навыки работы с социальными сетями, навыки работы с детьми и подростками. </a:t>
            </a:r>
            <a:r>
              <a:rPr lang="ru-RU" b="1" dirty="0"/>
              <a:t>Год появления: 2025</a:t>
            </a:r>
          </a:p>
          <a:p>
            <a:endParaRPr lang="ru-KZ" dirty="0"/>
          </a:p>
        </p:txBody>
      </p:sp>
    </p:spTree>
    <p:extLst>
      <p:ext uri="{BB962C8B-B14F-4D97-AF65-F5344CB8AC3E}">
        <p14:creationId xmlns:p14="http://schemas.microsoft.com/office/powerpoint/2010/main" val="3143901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05176-EDA6-E6C2-D8DC-3C19E655210D}"/>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4F054F-F6CD-1F0D-188C-5D353351B40A}"/>
              </a:ext>
            </a:extLst>
          </p:cNvPr>
          <p:cNvSpPr>
            <a:spLocks noGrp="1"/>
          </p:cNvSpPr>
          <p:nvPr>
            <p:ph type="title"/>
          </p:nvPr>
        </p:nvSpPr>
        <p:spPr/>
        <p:txBody>
          <a:bodyPr>
            <a:normAutofit fontScale="90000"/>
          </a:bodyPr>
          <a:lstStyle/>
          <a:p>
            <a:r>
              <a:rPr lang="ru-RU" dirty="0"/>
              <a:t>Профессии будущего</a:t>
            </a:r>
            <a:br>
              <a:rPr lang="ru-RU" dirty="0"/>
            </a:br>
            <a:r>
              <a:rPr lang="ru-RU" dirty="0"/>
              <a:t>IT, информации и связи</a:t>
            </a:r>
            <a:endParaRPr lang="ru-KZ" dirty="0"/>
          </a:p>
        </p:txBody>
      </p:sp>
      <p:sp>
        <p:nvSpPr>
          <p:cNvPr id="3" name="Объект 2">
            <a:extLst>
              <a:ext uri="{FF2B5EF4-FFF2-40B4-BE49-F238E27FC236}">
                <a16:creationId xmlns:a16="http://schemas.microsoft.com/office/drawing/2014/main" id="{29CDBF40-27D3-C138-4AFB-3666F1D4E2E3}"/>
              </a:ext>
            </a:extLst>
          </p:cNvPr>
          <p:cNvSpPr>
            <a:spLocks noGrp="1"/>
          </p:cNvSpPr>
          <p:nvPr>
            <p:ph idx="1"/>
          </p:nvPr>
        </p:nvSpPr>
        <p:spPr/>
        <p:txBody>
          <a:bodyPr>
            <a:normAutofit lnSpcReduction="10000"/>
          </a:bodyPr>
          <a:lstStyle/>
          <a:p>
            <a:pPr marL="0" indent="0">
              <a:buNone/>
            </a:pPr>
            <a:r>
              <a:rPr lang="ru-RU" b="1" dirty="0"/>
              <a:t>3. Тренер новых способностей</a:t>
            </a:r>
            <a:r>
              <a:rPr lang="ru-RU" dirty="0"/>
              <a:t>: обучают сотрудников новым навыкам и способностям с использованием VR. Необходимые навыки: IT педагогика коучинг. Год появления: 2025</a:t>
            </a:r>
          </a:p>
          <a:p>
            <a:pPr marL="0" indent="0">
              <a:buNone/>
            </a:pPr>
            <a:r>
              <a:rPr lang="ru-RU" b="1" dirty="0"/>
              <a:t>4. Специалист по метавселенной </a:t>
            </a:r>
            <a:r>
              <a:rPr lang="ru-RU" dirty="0"/>
              <a:t>Потребитель продукта: пользователи метавселенной, которые хотят создавать и использовать контент, общаться и взаимодействовать друг с другом. Необходимые навыки: Знания в области компьютерного программирования, Знания в области виртуальной реальности и дополненной реальности, Навыки работы с 3D-моделированием, Навыки работы с большими данными Год появления: 2025</a:t>
            </a:r>
          </a:p>
          <a:p>
            <a:pPr marL="0" indent="0">
              <a:buNone/>
            </a:pPr>
            <a:r>
              <a:rPr lang="ru-RU" b="1" dirty="0"/>
              <a:t>5. Тренер AI: </a:t>
            </a:r>
            <a:r>
              <a:rPr lang="ru-RU" dirty="0"/>
              <a:t>обучают и развивают искусственный интеллект, в том числе под инициальные запросы пользователей и работодателей. Необходимые навыки: IT Год появления: 2025</a:t>
            </a:r>
          </a:p>
          <a:p>
            <a:endParaRPr lang="ru-KZ" dirty="0"/>
          </a:p>
        </p:txBody>
      </p:sp>
    </p:spTree>
    <p:extLst>
      <p:ext uri="{BB962C8B-B14F-4D97-AF65-F5344CB8AC3E}">
        <p14:creationId xmlns:p14="http://schemas.microsoft.com/office/powerpoint/2010/main" val="500549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11A3A-9E51-71A3-B3A5-BDAE101B9C66}"/>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380FB1-7397-641E-04F9-D7942AE435C1}"/>
              </a:ext>
            </a:extLst>
          </p:cNvPr>
          <p:cNvSpPr>
            <a:spLocks noGrp="1"/>
          </p:cNvSpPr>
          <p:nvPr>
            <p:ph type="title"/>
          </p:nvPr>
        </p:nvSpPr>
        <p:spPr/>
        <p:txBody>
          <a:bodyPr>
            <a:normAutofit fontScale="90000"/>
          </a:bodyPr>
          <a:lstStyle/>
          <a:p>
            <a:r>
              <a:rPr lang="ru-RU" dirty="0"/>
              <a:t>Профессии будущего</a:t>
            </a:r>
            <a:br>
              <a:rPr lang="ru-RU" dirty="0"/>
            </a:br>
            <a:r>
              <a:rPr lang="ru-RU" dirty="0"/>
              <a:t>IT, информации и связи</a:t>
            </a:r>
            <a:endParaRPr lang="ru-KZ" dirty="0"/>
          </a:p>
        </p:txBody>
      </p:sp>
      <p:sp>
        <p:nvSpPr>
          <p:cNvPr id="3" name="Объект 2">
            <a:extLst>
              <a:ext uri="{FF2B5EF4-FFF2-40B4-BE49-F238E27FC236}">
                <a16:creationId xmlns:a16="http://schemas.microsoft.com/office/drawing/2014/main" id="{6AED2B68-B76D-1DDD-5249-D0D0F15F7162}"/>
              </a:ext>
            </a:extLst>
          </p:cNvPr>
          <p:cNvSpPr>
            <a:spLocks noGrp="1"/>
          </p:cNvSpPr>
          <p:nvPr>
            <p:ph idx="1"/>
          </p:nvPr>
        </p:nvSpPr>
        <p:spPr/>
        <p:txBody>
          <a:bodyPr>
            <a:normAutofit fontScale="85000" lnSpcReduction="20000"/>
          </a:bodyPr>
          <a:lstStyle/>
          <a:p>
            <a:pPr marL="0" indent="0">
              <a:buNone/>
            </a:pPr>
            <a:r>
              <a:rPr lang="ru-RU" b="1" dirty="0"/>
              <a:t>6. Постановщик задач для ИИ: </a:t>
            </a:r>
            <a:r>
              <a:rPr lang="ru-RU" dirty="0"/>
              <a:t>определяют задачи и цели искусственного интеллекта. Необходимые навыки: IT Год появления: 2027</a:t>
            </a:r>
          </a:p>
          <a:p>
            <a:pPr marL="0" indent="0">
              <a:buNone/>
            </a:pPr>
            <a:r>
              <a:rPr lang="ru-RU" b="1" dirty="0"/>
              <a:t>7. Специалист персональных центров данных</a:t>
            </a:r>
            <a:r>
              <a:rPr lang="ru-RU" dirty="0"/>
              <a:t>: защищает персональные данные и действия в цифровой среде для специалистов и пользователей. Необходимые навыки: IT психология медицина. Год появления: 2027</a:t>
            </a:r>
          </a:p>
          <a:p>
            <a:pPr marL="0" indent="0">
              <a:buNone/>
            </a:pPr>
            <a:r>
              <a:rPr lang="ru-RU" b="1" dirty="0"/>
              <a:t>8. Фактчекинг ИИ: </a:t>
            </a:r>
            <a:r>
              <a:rPr lang="ru-RU" dirty="0"/>
              <a:t>проверяет контекст и контент ИИ на ошибки и фейки Необходимые навыки: IT и право. Год появления: 2027</a:t>
            </a:r>
          </a:p>
          <a:p>
            <a:pPr marL="0" indent="0">
              <a:buNone/>
            </a:pPr>
            <a:r>
              <a:rPr lang="ru-RU" b="1" dirty="0"/>
              <a:t>9. Специалисты по кибербезопасности в виртуальной реальности</a:t>
            </a:r>
            <a:r>
              <a:rPr lang="ru-RU" dirty="0"/>
              <a:t>: отвечают за борьбу с вирусами и обработку информации. Необходимые навыки: IT и право. Год появления: 2028</a:t>
            </a:r>
          </a:p>
          <a:p>
            <a:pPr marL="0" indent="0">
              <a:buNone/>
            </a:pPr>
            <a:r>
              <a:rPr lang="ru-RU" b="1" dirty="0"/>
              <a:t>10. Координатор ИИ: </a:t>
            </a:r>
            <a:r>
              <a:rPr lang="ru-RU" dirty="0"/>
              <a:t>координирует и управляет деятельностью ИИ, следит за корректностью работы систем в процессе эксплуатации. Необходимые навыки: IT менеджмент и право. Год появления: 2028</a:t>
            </a:r>
          </a:p>
          <a:p>
            <a:endParaRPr lang="ru-KZ" dirty="0"/>
          </a:p>
        </p:txBody>
      </p:sp>
    </p:spTree>
    <p:extLst>
      <p:ext uri="{BB962C8B-B14F-4D97-AF65-F5344CB8AC3E}">
        <p14:creationId xmlns:p14="http://schemas.microsoft.com/office/powerpoint/2010/main" val="221265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D261B-8E3C-DEF9-643C-3308E67B4E08}"/>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0CC11E-7079-46FB-3A13-301DD5328527}"/>
              </a:ext>
            </a:extLst>
          </p:cNvPr>
          <p:cNvSpPr>
            <a:spLocks noGrp="1"/>
          </p:cNvSpPr>
          <p:nvPr>
            <p:ph type="title"/>
          </p:nvPr>
        </p:nvSpPr>
        <p:spPr/>
        <p:txBody>
          <a:bodyPr>
            <a:normAutofit fontScale="90000"/>
          </a:bodyPr>
          <a:lstStyle/>
          <a:p>
            <a:r>
              <a:rPr lang="ru-RU" dirty="0"/>
              <a:t>Профессии будущего</a:t>
            </a:r>
            <a:br>
              <a:rPr lang="ru-RU" dirty="0"/>
            </a:br>
            <a:r>
              <a:rPr lang="ru-RU" dirty="0"/>
              <a:t>IT, информации и связи</a:t>
            </a:r>
            <a:endParaRPr lang="ru-KZ" dirty="0"/>
          </a:p>
        </p:txBody>
      </p:sp>
      <p:sp>
        <p:nvSpPr>
          <p:cNvPr id="3" name="Объект 2">
            <a:extLst>
              <a:ext uri="{FF2B5EF4-FFF2-40B4-BE49-F238E27FC236}">
                <a16:creationId xmlns:a16="http://schemas.microsoft.com/office/drawing/2014/main" id="{52AAA542-A36E-8B2D-83F8-4E1D2B8DEF5D}"/>
              </a:ext>
            </a:extLst>
          </p:cNvPr>
          <p:cNvSpPr>
            <a:spLocks noGrp="1"/>
          </p:cNvSpPr>
          <p:nvPr>
            <p:ph idx="1"/>
          </p:nvPr>
        </p:nvSpPr>
        <p:spPr/>
        <p:txBody>
          <a:bodyPr>
            <a:normAutofit fontScale="85000" lnSpcReduction="10000"/>
          </a:bodyPr>
          <a:lstStyle/>
          <a:p>
            <a:r>
              <a:rPr lang="ru-RU" b="1" dirty="0"/>
              <a:t>11. Менеджер виртуального пространства</a:t>
            </a:r>
            <a:r>
              <a:rPr lang="ru-RU" dirty="0"/>
              <a:t>: управляет развитием и обслуживанием в VR IT. Необходимые навыки: менеджмент и право Год появления: 2029</a:t>
            </a:r>
          </a:p>
          <a:p>
            <a:r>
              <a:rPr lang="ru-RU" b="1" dirty="0"/>
              <a:t>12. Разработчик программного обеспечения для AR-ателье </a:t>
            </a:r>
            <a:r>
              <a:rPr lang="ru-RU" dirty="0"/>
              <a:t>(AR-</a:t>
            </a:r>
            <a:r>
              <a:rPr lang="ru-RU" dirty="0" err="1"/>
              <a:t>Atelier</a:t>
            </a:r>
            <a:r>
              <a:rPr lang="ru-RU" dirty="0"/>
              <a:t> Software Developer) Создает программы и приложения, облегчающие взаимодействие между виртуальными мирами, измерениями и ателье. Необходимые навыки: IT Год появления: 2030</a:t>
            </a:r>
          </a:p>
          <a:p>
            <a:r>
              <a:rPr lang="ru-RU" b="1" dirty="0"/>
              <a:t>13. Специалист по цифровому здравоохранению </a:t>
            </a:r>
            <a:r>
              <a:rPr lang="ru-RU" dirty="0"/>
              <a:t>- это специалист, который занимается использованием технологий для улучшения качества медицинских услуг. Потребитель продукта: пациенты, врачи, медработники, а также все остальные, кто заинтересован в улучшении качества медицинских услуг. Необходимые навыки: знания в области медицины, информационных технологий и бизнес-аналитики, опыт работы в сфере здравоохранения, креативность и способность к нестандартному мышлению, умение работать в команде Год появление: 2035</a:t>
            </a:r>
          </a:p>
          <a:p>
            <a:endParaRPr lang="ru-RU" dirty="0"/>
          </a:p>
          <a:p>
            <a:endParaRPr lang="ru-KZ" dirty="0"/>
          </a:p>
        </p:txBody>
      </p:sp>
    </p:spTree>
    <p:extLst>
      <p:ext uri="{BB962C8B-B14F-4D97-AF65-F5344CB8AC3E}">
        <p14:creationId xmlns:p14="http://schemas.microsoft.com/office/powerpoint/2010/main" val="229291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Объект 4" descr="Абстрактная сетка из синих линий и вершин">
            <a:extLst>
              <a:ext uri="{FF2B5EF4-FFF2-40B4-BE49-F238E27FC236}">
                <a16:creationId xmlns:a16="http://schemas.microsoft.com/office/drawing/2014/main" id="{26BEE2CE-B5C1-ADF4-AE29-879FC00130B8}"/>
              </a:ext>
            </a:extLst>
          </p:cNvPr>
          <p:cNvPicPr>
            <a:picLocks noGrp="1" noChangeAspect="1"/>
          </p:cNvPicPr>
          <p:nvPr>
            <p:ph idx="1"/>
          </p:nvPr>
        </p:nvPicPr>
        <p:blipFill>
          <a:blip r:embed="rId2">
            <a:alphaModFix/>
            <a:extLst>
              <a:ext uri="{28A0092B-C50C-407E-A947-70E740481C1C}">
                <a14:useLocalDpi xmlns:a14="http://schemas.microsoft.com/office/drawing/2010/main" val="0"/>
              </a:ext>
            </a:extLst>
          </a:blip>
          <a:srcRect l="16766" t="9091" r="1" b="1"/>
          <a:stretch/>
        </p:blipFill>
        <p:spPr>
          <a:xfrm>
            <a:off x="1" y="152"/>
            <a:ext cx="12191999" cy="6857848"/>
          </a:xfrm>
          <a:prstGeom prst="rect">
            <a:avLst/>
          </a:prstGeom>
        </p:spPr>
      </p:pic>
      <p:sp>
        <p:nvSpPr>
          <p:cNvPr id="14" name="Rectangle 13">
            <a:extLst>
              <a:ext uri="{FF2B5EF4-FFF2-40B4-BE49-F238E27FC236}">
                <a16:creationId xmlns:a16="http://schemas.microsoft.com/office/drawing/2014/main" id="{F8B2ECD5-47B1-47AD-AC9D-045064631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48484"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8B4E652A-F470-5983-A7C6-74D05788CAE0}"/>
              </a:ext>
            </a:extLst>
          </p:cNvPr>
          <p:cNvSpPr>
            <a:spLocks noGrp="1"/>
          </p:cNvSpPr>
          <p:nvPr>
            <p:ph type="title"/>
          </p:nvPr>
        </p:nvSpPr>
        <p:spPr>
          <a:xfrm>
            <a:off x="6614531" y="1371600"/>
            <a:ext cx="4916478" cy="2933952"/>
          </a:xfrm>
        </p:spPr>
        <p:txBody>
          <a:bodyPr vert="horz" lIns="91440" tIns="45720" rIns="91440" bIns="45720" rtlCol="0" anchor="t">
            <a:normAutofit/>
          </a:bodyPr>
          <a:lstStyle/>
          <a:p>
            <a:pPr algn="r"/>
            <a:r>
              <a:rPr lang="en-US" sz="5400" b="1" kern="1200">
                <a:solidFill>
                  <a:srgbClr val="FFFFFF"/>
                </a:solidFill>
                <a:latin typeface="+mj-lt"/>
                <a:ea typeface="+mj-ea"/>
                <a:cs typeface="+mj-cs"/>
              </a:rPr>
              <a:t>Что дальше?</a:t>
            </a:r>
          </a:p>
        </p:txBody>
      </p:sp>
      <p:cxnSp>
        <p:nvCxnSpPr>
          <p:cNvPr id="16" name="Straight Connector 15">
            <a:extLst>
              <a:ext uri="{FF2B5EF4-FFF2-40B4-BE49-F238E27FC236}">
                <a16:creationId xmlns:a16="http://schemas.microsoft.com/office/drawing/2014/main" id="{F0CE0765-E93C-4D37-9D5F-D464EFB10F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35776"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5588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826C45-4440-A31B-F14C-8D5A2A35851A}"/>
              </a:ext>
            </a:extLst>
          </p:cNvPr>
          <p:cNvSpPr>
            <a:spLocks noGrp="1"/>
          </p:cNvSpPr>
          <p:nvPr>
            <p:ph type="title"/>
          </p:nvPr>
        </p:nvSpPr>
        <p:spPr>
          <a:xfrm>
            <a:off x="411479" y="1197430"/>
            <a:ext cx="10890929" cy="1097280"/>
          </a:xfrm>
        </p:spPr>
        <p:txBody>
          <a:bodyPr/>
          <a:lstStyle/>
          <a:p>
            <a:r>
              <a:rPr lang="ru-RU" dirty="0"/>
              <a:t>Образовательные программы </a:t>
            </a:r>
            <a:endParaRPr lang="ru-KZ" dirty="0"/>
          </a:p>
        </p:txBody>
      </p:sp>
      <p:graphicFrame>
        <p:nvGraphicFramePr>
          <p:cNvPr id="11" name="Объект 2">
            <a:extLst>
              <a:ext uri="{FF2B5EF4-FFF2-40B4-BE49-F238E27FC236}">
                <a16:creationId xmlns:a16="http://schemas.microsoft.com/office/drawing/2014/main" id="{3AFAE165-3291-61DC-9C75-9ECC414A3D87}"/>
              </a:ext>
            </a:extLst>
          </p:cNvPr>
          <p:cNvGraphicFramePr>
            <a:graphicFrameLocks noGrp="1"/>
          </p:cNvGraphicFramePr>
          <p:nvPr>
            <p:ph idx="1"/>
            <p:extLst>
              <p:ext uri="{D42A27DB-BD31-4B8C-83A1-F6EECF244321}">
                <p14:modId xmlns:p14="http://schemas.microsoft.com/office/powerpoint/2010/main" val="1861519209"/>
              </p:ext>
            </p:extLst>
          </p:nvPr>
        </p:nvGraphicFramePr>
        <p:xfrm>
          <a:off x="553423" y="2154501"/>
          <a:ext cx="5532120" cy="4529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a:extLst>
              <a:ext uri="{FF2B5EF4-FFF2-40B4-BE49-F238E27FC236}">
                <a16:creationId xmlns:a16="http://schemas.microsoft.com/office/drawing/2014/main" id="{CE474F78-2E49-EDCB-6D1E-37E5BE0FA1F8}"/>
              </a:ext>
            </a:extLst>
          </p:cNvPr>
          <p:cNvSpPr/>
          <p:nvPr/>
        </p:nvSpPr>
        <p:spPr>
          <a:xfrm>
            <a:off x="6175823" y="2918773"/>
            <a:ext cx="2989921" cy="923330"/>
          </a:xfrm>
          <a:prstGeom prst="rect">
            <a:avLst/>
          </a:prstGeom>
          <a:noFill/>
        </p:spPr>
        <p:txBody>
          <a:bodyPr wrap="none" lIns="91440" tIns="45720" rIns="91440" bIns="45720">
            <a:spAutoFit/>
          </a:bodyPr>
          <a:lstStyle/>
          <a:p>
            <a:pPr algn="ctr"/>
            <a:r>
              <a:rPr lang="ru-RU" sz="5400" b="1" i="1" cap="none" spc="0" dirty="0">
                <a:ln w="0"/>
                <a:solidFill>
                  <a:srgbClr val="002060"/>
                </a:solidFill>
                <a:effectLst>
                  <a:outerShdw blurRad="38100" dist="25400" dir="5400000" algn="ctr" rotWithShape="0">
                    <a:srgbClr val="6E747A">
                      <a:alpha val="43000"/>
                    </a:srgbClr>
                  </a:outerShdw>
                </a:effectLst>
              </a:rPr>
              <a:t>Форсайт</a:t>
            </a:r>
          </a:p>
        </p:txBody>
      </p:sp>
      <p:sp>
        <p:nvSpPr>
          <p:cNvPr id="6" name="Прямоугольник 5">
            <a:extLst>
              <a:ext uri="{FF2B5EF4-FFF2-40B4-BE49-F238E27FC236}">
                <a16:creationId xmlns:a16="http://schemas.microsoft.com/office/drawing/2014/main" id="{BDEFDD65-54C8-D509-7E7A-59BB772272BA}"/>
              </a:ext>
            </a:extLst>
          </p:cNvPr>
          <p:cNvSpPr/>
          <p:nvPr/>
        </p:nvSpPr>
        <p:spPr>
          <a:xfrm rot="457461">
            <a:off x="7557772" y="1833045"/>
            <a:ext cx="3215945" cy="923330"/>
          </a:xfrm>
          <a:prstGeom prst="rect">
            <a:avLst/>
          </a:prstGeom>
          <a:noFill/>
        </p:spPr>
        <p:txBody>
          <a:bodyPr wrap="none" lIns="91440" tIns="45720" rIns="91440" bIns="45720">
            <a:spAutoFit/>
          </a:bodyPr>
          <a:lstStyle/>
          <a:p>
            <a:pPr algn="ctr"/>
            <a:r>
              <a:rPr lang="ru-RU" sz="5400" b="1" cap="none" spc="0" dirty="0">
                <a:ln w="22225">
                  <a:solidFill>
                    <a:schemeClr val="accent2"/>
                  </a:solidFill>
                  <a:prstDash val="solid"/>
                </a:ln>
                <a:solidFill>
                  <a:schemeClr val="accent2">
                    <a:lumMod val="40000"/>
                    <a:lumOff val="60000"/>
                  </a:schemeClr>
                </a:solidFill>
                <a:effectLst/>
              </a:rPr>
              <a:t>Эксперты</a:t>
            </a:r>
          </a:p>
        </p:txBody>
      </p:sp>
      <p:sp>
        <p:nvSpPr>
          <p:cNvPr id="7" name="Прямоугольник 6">
            <a:extLst>
              <a:ext uri="{FF2B5EF4-FFF2-40B4-BE49-F238E27FC236}">
                <a16:creationId xmlns:a16="http://schemas.microsoft.com/office/drawing/2014/main" id="{F2C9AEF9-439D-70EA-5D40-60124EC5D8F6}"/>
              </a:ext>
            </a:extLst>
          </p:cNvPr>
          <p:cNvSpPr/>
          <p:nvPr/>
        </p:nvSpPr>
        <p:spPr>
          <a:xfrm rot="20964719">
            <a:off x="7167886" y="3531044"/>
            <a:ext cx="4730782" cy="923330"/>
          </a:xfrm>
          <a:prstGeom prst="rect">
            <a:avLst/>
          </a:prstGeom>
          <a:noFill/>
        </p:spPr>
        <p:txBody>
          <a:bodyPr wrap="none" lIns="91440" tIns="45720" rIns="91440" bIns="45720">
            <a:spAutoFit/>
          </a:bodyPr>
          <a:lstStyle/>
          <a:p>
            <a:pPr algn="ctr"/>
            <a:r>
              <a:rPr lang="ru-RU" sz="5400" b="1" cap="none" spc="0" dirty="0">
                <a:ln w="22225">
                  <a:solidFill>
                    <a:schemeClr val="accent2"/>
                  </a:solidFill>
                  <a:prstDash val="solid"/>
                </a:ln>
                <a:solidFill>
                  <a:srgbClr val="00B0F0"/>
                </a:solidFill>
                <a:effectLst/>
              </a:rPr>
              <a:t>Стейкхолдеры</a:t>
            </a:r>
          </a:p>
        </p:txBody>
      </p:sp>
      <p:sp>
        <p:nvSpPr>
          <p:cNvPr id="8" name="Прямоугольник 7">
            <a:extLst>
              <a:ext uri="{FF2B5EF4-FFF2-40B4-BE49-F238E27FC236}">
                <a16:creationId xmlns:a16="http://schemas.microsoft.com/office/drawing/2014/main" id="{4965FF84-A786-0B7B-2433-E78A0A69ACE6}"/>
              </a:ext>
            </a:extLst>
          </p:cNvPr>
          <p:cNvSpPr/>
          <p:nvPr/>
        </p:nvSpPr>
        <p:spPr>
          <a:xfrm rot="837133">
            <a:off x="8916102" y="522588"/>
            <a:ext cx="2959465" cy="923330"/>
          </a:xfrm>
          <a:prstGeom prst="rect">
            <a:avLst/>
          </a:prstGeom>
          <a:noFill/>
        </p:spPr>
        <p:txBody>
          <a:bodyPr wrap="none" lIns="91440" tIns="45720" rIns="91440" bIns="45720">
            <a:spAutoFit/>
          </a:bodyPr>
          <a:lstStyle/>
          <a:p>
            <a:pPr algn="ctr"/>
            <a:r>
              <a:rPr lang="ru-RU" sz="5400" b="1" cap="none" spc="0" dirty="0">
                <a:ln w="22225">
                  <a:solidFill>
                    <a:schemeClr val="accent2"/>
                  </a:solidFill>
                  <a:prstDash val="solid"/>
                </a:ln>
                <a:solidFill>
                  <a:srgbClr val="00B0F0"/>
                </a:solidFill>
                <a:effectLst/>
              </a:rPr>
              <a:t>Будущее</a:t>
            </a:r>
          </a:p>
        </p:txBody>
      </p:sp>
      <p:sp>
        <p:nvSpPr>
          <p:cNvPr id="9" name="Прямоугольник 8">
            <a:extLst>
              <a:ext uri="{FF2B5EF4-FFF2-40B4-BE49-F238E27FC236}">
                <a16:creationId xmlns:a16="http://schemas.microsoft.com/office/drawing/2014/main" id="{E0F7B18F-8AB7-FE09-6793-477AA434D0B5}"/>
              </a:ext>
            </a:extLst>
          </p:cNvPr>
          <p:cNvSpPr/>
          <p:nvPr/>
        </p:nvSpPr>
        <p:spPr>
          <a:xfrm rot="457461">
            <a:off x="7910177" y="5073904"/>
            <a:ext cx="3656770" cy="1323439"/>
          </a:xfrm>
          <a:prstGeom prst="rect">
            <a:avLst/>
          </a:prstGeom>
          <a:noFill/>
        </p:spPr>
        <p:txBody>
          <a:bodyPr wrap="none" lIns="91440" tIns="45720" rIns="91440" bIns="45720">
            <a:spAutoFit/>
          </a:bodyPr>
          <a:lstStyle/>
          <a:p>
            <a:pPr algn="ctr"/>
            <a:r>
              <a:rPr lang="ru-RU" sz="4000" b="1" cap="none" spc="0" dirty="0">
                <a:ln w="22225">
                  <a:solidFill>
                    <a:schemeClr val="accent2"/>
                  </a:solidFill>
                  <a:prstDash val="solid"/>
                </a:ln>
                <a:solidFill>
                  <a:srgbClr val="C00000"/>
                </a:solidFill>
                <a:effectLst/>
              </a:rPr>
              <a:t>Региональные </a:t>
            </a:r>
          </a:p>
          <a:p>
            <a:pPr algn="ctr"/>
            <a:r>
              <a:rPr lang="ru-RU" sz="4000" b="1" cap="none" spc="0" dirty="0">
                <a:ln w="22225">
                  <a:solidFill>
                    <a:schemeClr val="accent2"/>
                  </a:solidFill>
                  <a:prstDash val="solid"/>
                </a:ln>
                <a:solidFill>
                  <a:srgbClr val="C00000"/>
                </a:solidFill>
                <a:effectLst/>
              </a:rPr>
              <a:t>потребности</a:t>
            </a:r>
          </a:p>
        </p:txBody>
      </p:sp>
    </p:spTree>
    <p:extLst>
      <p:ext uri="{BB962C8B-B14F-4D97-AF65-F5344CB8AC3E}">
        <p14:creationId xmlns:p14="http://schemas.microsoft.com/office/powerpoint/2010/main" val="1178448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a:extLst>
              <a:ext uri="{FF2B5EF4-FFF2-40B4-BE49-F238E27FC236}">
                <a16:creationId xmlns:a16="http://schemas.microsoft.com/office/drawing/2014/main" id="{3AD302B0-EBCD-BD7A-110B-FA3A9A6160FA}"/>
              </a:ext>
            </a:extLst>
          </p:cNvPr>
          <p:cNvPicPr>
            <a:picLocks noChangeAspect="1"/>
          </p:cNvPicPr>
          <p:nvPr/>
        </p:nvPicPr>
        <p:blipFill>
          <a:blip r:embed="rId2"/>
          <a:srcRect l="16819" r="12346"/>
          <a:stretch/>
        </p:blipFill>
        <p:spPr>
          <a:xfrm>
            <a:off x="20" y="10"/>
            <a:ext cx="4857871" cy="6857990"/>
          </a:xfrm>
          <a:prstGeom prst="rect">
            <a:avLst/>
          </a:prstGeom>
        </p:spPr>
      </p:pic>
      <p:cxnSp>
        <p:nvCxnSpPr>
          <p:cNvPr id="11" name="Straight Connector 10">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Заголовок 1">
            <a:extLst>
              <a:ext uri="{FF2B5EF4-FFF2-40B4-BE49-F238E27FC236}">
                <a16:creationId xmlns:a16="http://schemas.microsoft.com/office/drawing/2014/main" id="{D8C3EA6B-8455-E515-0DA6-AE9555D51FEC}"/>
              </a:ext>
            </a:extLst>
          </p:cNvPr>
          <p:cNvSpPr>
            <a:spLocks noGrp="1"/>
          </p:cNvSpPr>
          <p:nvPr>
            <p:ph type="title"/>
          </p:nvPr>
        </p:nvSpPr>
        <p:spPr>
          <a:xfrm>
            <a:off x="5580905" y="63501"/>
            <a:ext cx="6034187" cy="1097280"/>
          </a:xfrm>
        </p:spPr>
        <p:txBody>
          <a:bodyPr>
            <a:normAutofit/>
          </a:bodyPr>
          <a:lstStyle/>
          <a:p>
            <a:r>
              <a:rPr lang="ru-RU" dirty="0"/>
              <a:t>Статистика ОП</a:t>
            </a:r>
            <a:endParaRPr lang="ru-KZ" dirty="0"/>
          </a:p>
        </p:txBody>
      </p:sp>
      <p:sp>
        <p:nvSpPr>
          <p:cNvPr id="19" name="Объект 2">
            <a:extLst>
              <a:ext uri="{FF2B5EF4-FFF2-40B4-BE49-F238E27FC236}">
                <a16:creationId xmlns:a16="http://schemas.microsoft.com/office/drawing/2014/main" id="{62074130-EF7B-1162-EF05-42454FC6B8ED}"/>
              </a:ext>
            </a:extLst>
          </p:cNvPr>
          <p:cNvSpPr>
            <a:spLocks noGrp="1"/>
          </p:cNvSpPr>
          <p:nvPr>
            <p:ph idx="1"/>
          </p:nvPr>
        </p:nvSpPr>
        <p:spPr>
          <a:xfrm>
            <a:off x="4939037" y="1031005"/>
            <a:ext cx="7067035" cy="5484094"/>
          </a:xfrm>
        </p:spPr>
        <p:txBody>
          <a:bodyPr>
            <a:normAutofit fontScale="70000" lnSpcReduction="20000"/>
          </a:bodyPr>
          <a:lstStyle/>
          <a:p>
            <a:r>
              <a:rPr lang="ru-RU" sz="2900" b="1" dirty="0"/>
              <a:t>8399 </a:t>
            </a:r>
            <a:r>
              <a:rPr lang="ru-RU" sz="2900" dirty="0"/>
              <a:t>образовательных программ внесено в Реестр </a:t>
            </a:r>
          </a:p>
          <a:p>
            <a:pPr marL="0" indent="0">
              <a:buNone/>
            </a:pPr>
            <a:r>
              <a:rPr lang="ru-RU" sz="2900" b="1" dirty="0"/>
              <a:t>690 являются инновационными, из них </a:t>
            </a:r>
          </a:p>
          <a:p>
            <a:r>
              <a:rPr lang="ru-RU" b="1" dirty="0"/>
              <a:t>511 </a:t>
            </a:r>
            <a:r>
              <a:rPr lang="ru-RU" dirty="0"/>
              <a:t>по программам бакалавриата,</a:t>
            </a:r>
          </a:p>
          <a:p>
            <a:r>
              <a:rPr lang="ru-RU" b="1" dirty="0"/>
              <a:t>142 </a:t>
            </a:r>
            <a:r>
              <a:rPr lang="ru-RU" dirty="0"/>
              <a:t>по программам магистратуры, </a:t>
            </a:r>
          </a:p>
          <a:p>
            <a:r>
              <a:rPr lang="ru-RU" b="1" dirty="0"/>
              <a:t>36 </a:t>
            </a:r>
            <a:r>
              <a:rPr lang="ru-RU" dirty="0"/>
              <a:t>по программам докторантуры. </a:t>
            </a:r>
          </a:p>
          <a:p>
            <a:r>
              <a:rPr lang="ru-RU" b="1" dirty="0"/>
              <a:t>631 </a:t>
            </a:r>
            <a:r>
              <a:rPr lang="ru-RU" dirty="0"/>
              <a:t>ИОП разработана на основе профессиональных стандартов. </a:t>
            </a:r>
          </a:p>
          <a:p>
            <a:r>
              <a:rPr lang="ru-RU" b="1" dirty="0"/>
              <a:t>32 </a:t>
            </a:r>
            <a:r>
              <a:rPr lang="ru-RU" dirty="0"/>
              <a:t>ИОП являются </a:t>
            </a:r>
            <a:r>
              <a:rPr lang="ru-RU" dirty="0" err="1"/>
              <a:t>двудипломными</a:t>
            </a:r>
            <a:r>
              <a:rPr lang="ru-RU" dirty="0"/>
              <a:t> </a:t>
            </a:r>
          </a:p>
          <a:p>
            <a:r>
              <a:rPr lang="ru-RU" dirty="0"/>
              <a:t>36 – совместными. </a:t>
            </a:r>
          </a:p>
          <a:p>
            <a:pPr marL="0" indent="0">
              <a:buNone/>
            </a:pPr>
            <a:r>
              <a:rPr lang="ru-RU" sz="3100" b="1" dirty="0"/>
              <a:t>902 образовательные программы - на основе Атласа</a:t>
            </a:r>
            <a:r>
              <a:rPr lang="ru-RU" sz="3100" dirty="0"/>
              <a:t> </a:t>
            </a:r>
          </a:p>
          <a:p>
            <a:r>
              <a:rPr lang="ru-RU" dirty="0"/>
              <a:t>479 ОП бакалавриата  - 53,1%,</a:t>
            </a:r>
          </a:p>
          <a:p>
            <a:r>
              <a:rPr lang="ru-RU" dirty="0"/>
              <a:t> 283 ОП магистратуры (31,4%), </a:t>
            </a:r>
          </a:p>
          <a:p>
            <a:r>
              <a:rPr lang="ru-RU" dirty="0"/>
              <a:t>100 ОП докторантуры (11%), </a:t>
            </a:r>
          </a:p>
          <a:p>
            <a:r>
              <a:rPr lang="ru-RU" dirty="0"/>
              <a:t>прочие виды программ в совокупности составляют 4,2%. </a:t>
            </a:r>
          </a:p>
          <a:p>
            <a:pPr marL="0" indent="0" algn="r">
              <a:buNone/>
            </a:pPr>
            <a:r>
              <a:rPr lang="ru-RU" dirty="0"/>
              <a:t>На 30 ноября 2024 г </a:t>
            </a:r>
            <a:endParaRPr lang="ru-KZ" dirty="0"/>
          </a:p>
        </p:txBody>
      </p:sp>
    </p:spTree>
    <p:extLst>
      <p:ext uri="{BB962C8B-B14F-4D97-AF65-F5344CB8AC3E}">
        <p14:creationId xmlns:p14="http://schemas.microsoft.com/office/powerpoint/2010/main" val="468127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93A4B74-54E5-6C09-738A-FEA3606B0BDF}"/>
              </a:ext>
            </a:extLst>
          </p:cNvPr>
          <p:cNvSpPr>
            <a:spLocks noGrp="1"/>
          </p:cNvSpPr>
          <p:nvPr>
            <p:ph type="title"/>
          </p:nvPr>
        </p:nvSpPr>
        <p:spPr>
          <a:xfrm>
            <a:off x="215537" y="56025"/>
            <a:ext cx="10890929" cy="496050"/>
          </a:xfrm>
        </p:spPr>
        <p:txBody>
          <a:bodyPr anchor="b">
            <a:normAutofit fontScale="90000"/>
          </a:bodyPr>
          <a:lstStyle/>
          <a:p>
            <a:r>
              <a:rPr lang="kk-KZ" dirty="0"/>
              <a:t>ИОП бакалавриата:</a:t>
            </a:r>
            <a:endParaRPr lang="ru-KZ" dirty="0"/>
          </a:p>
        </p:txBody>
      </p:sp>
      <p:sp>
        <p:nvSpPr>
          <p:cNvPr id="3" name="Объект 2">
            <a:extLst>
              <a:ext uri="{FF2B5EF4-FFF2-40B4-BE49-F238E27FC236}">
                <a16:creationId xmlns:a16="http://schemas.microsoft.com/office/drawing/2014/main" id="{ED10F35E-0C0F-CC27-E418-CB041F27D835}"/>
              </a:ext>
            </a:extLst>
          </p:cNvPr>
          <p:cNvSpPr>
            <a:spLocks noGrp="1"/>
          </p:cNvSpPr>
          <p:nvPr>
            <p:ph idx="1"/>
          </p:nvPr>
        </p:nvSpPr>
        <p:spPr>
          <a:xfrm>
            <a:off x="0" y="-111955"/>
            <a:ext cx="12104913" cy="7078811"/>
          </a:xfrm>
        </p:spPr>
        <p:txBody>
          <a:bodyPr numCol="2">
            <a:noAutofit/>
          </a:bodyPr>
          <a:lstStyle/>
          <a:p>
            <a:pPr marL="342900" lvl="0" indent="-342900">
              <a:lnSpc>
                <a:spcPct val="110000"/>
              </a:lnSpc>
              <a:spcAft>
                <a:spcPts val="800"/>
              </a:spcAft>
              <a:buFont typeface="Symbol" panose="05050102010706020507" pitchFamily="18" charset="2"/>
              <a:buChar char=""/>
            </a:pPr>
            <a:endParaRPr lang="ru-RU" u="none" strike="noStrike"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0000"/>
              </a:lnSpc>
              <a:spcAft>
                <a:spcPts val="800"/>
              </a:spcAft>
              <a:buFont typeface="Symbol" panose="05050102010706020507" pitchFamily="18" charset="2"/>
              <a:buChar char=""/>
            </a:pPr>
            <a:r>
              <a:rPr lang="ru-KZ" b="1" u="none" strike="noStrike" kern="100" dirty="0">
                <a:effectLst/>
                <a:latin typeface="Aptos" panose="020B0004020202020204" pitchFamily="34" charset="0"/>
                <a:ea typeface="Aptos" panose="020B0004020202020204" pitchFamily="34" charset="0"/>
                <a:cs typeface="Times New Roman" panose="02020603050405020304" pitchFamily="18" charset="0"/>
              </a:rPr>
              <a:t>Казахский национальный исследовательский технический университет им. </a:t>
            </a:r>
            <a:r>
              <a:rPr lang="ru-KZ" b="1" u="none" strike="noStrike" kern="100" dirty="0" err="1">
                <a:effectLst/>
                <a:latin typeface="Aptos" panose="020B0004020202020204" pitchFamily="34" charset="0"/>
                <a:ea typeface="Aptos" panose="020B0004020202020204" pitchFamily="34" charset="0"/>
                <a:cs typeface="Times New Roman" panose="02020603050405020304" pitchFamily="18" charset="0"/>
              </a:rPr>
              <a:t>К.И.Сатпаева</a:t>
            </a:r>
            <a:r>
              <a:rPr lang="ru-KZ" b="1" u="none" strike="noStrike" kern="100" dirty="0">
                <a:effectLst/>
                <a:latin typeface="Aptos" panose="020B0004020202020204" pitchFamily="34" charset="0"/>
                <a:ea typeface="Aptos" panose="020B0004020202020204" pitchFamily="34" charset="0"/>
                <a:cs typeface="Times New Roman" panose="02020603050405020304" pitchFamily="18" charset="0"/>
              </a:rPr>
              <a:t>: </a:t>
            </a:r>
            <a:r>
              <a:rPr lang="ru-KZ" u="none" strike="noStrike" kern="100" dirty="0">
                <a:effectLst/>
                <a:latin typeface="Aptos" panose="020B0004020202020204" pitchFamily="34" charset="0"/>
                <a:ea typeface="Aptos" panose="020B0004020202020204" pitchFamily="34" charset="0"/>
                <a:cs typeface="Times New Roman" panose="02020603050405020304" pitchFamily="18" charset="0"/>
              </a:rPr>
              <a:t>Инновационное производство строительных материалов, Предиктивные технологии и диагностика машин,  Цифровая энергетика</a:t>
            </a:r>
          </a:p>
          <a:p>
            <a:pPr marL="342900" lvl="0" indent="-342900">
              <a:lnSpc>
                <a:spcPct val="110000"/>
              </a:lnSpc>
              <a:spcAft>
                <a:spcPts val="800"/>
              </a:spcAft>
              <a:buFont typeface="Symbol" panose="05050102010706020507" pitchFamily="18" charset="2"/>
              <a:buChar char=""/>
            </a:pPr>
            <a:r>
              <a:rPr lang="ru-KZ" b="1" u="none" strike="noStrike" kern="100" dirty="0">
                <a:effectLst/>
                <a:latin typeface="Aptos" panose="020B0004020202020204" pitchFamily="34" charset="0"/>
                <a:ea typeface="Aptos" panose="020B0004020202020204" pitchFamily="34" charset="0"/>
                <a:cs typeface="Times New Roman" panose="02020603050405020304" pitchFamily="18" charset="0"/>
              </a:rPr>
              <a:t>Евразийский национальный университет им. Л.Н.Гумилева</a:t>
            </a:r>
            <a:r>
              <a:rPr lang="ru-KZ" u="none" strike="noStrike" kern="100" dirty="0">
                <a:effectLst/>
                <a:latin typeface="Aptos" panose="020B0004020202020204" pitchFamily="34" charset="0"/>
                <a:ea typeface="Aptos" panose="020B0004020202020204" pitchFamily="34" charset="0"/>
                <a:cs typeface="Times New Roman" panose="02020603050405020304" pitchFamily="18" charset="0"/>
              </a:rPr>
              <a:t>: Криптология, Медиаискусство, Энергоэффективное проектирование зданий и сооружений</a:t>
            </a:r>
          </a:p>
          <a:p>
            <a:pPr marL="342900" lvl="0" indent="-342900">
              <a:lnSpc>
                <a:spcPct val="110000"/>
              </a:lnSpc>
              <a:spcAft>
                <a:spcPts val="800"/>
              </a:spcAft>
              <a:buFont typeface="Symbol" panose="05050102010706020507" pitchFamily="18" charset="2"/>
              <a:buChar char=""/>
            </a:pPr>
            <a:r>
              <a:rPr lang="ru-KZ" b="1" u="none" strike="noStrike" kern="100" dirty="0">
                <a:effectLst/>
                <a:latin typeface="Aptos" panose="020B0004020202020204" pitchFamily="34" charset="0"/>
                <a:ea typeface="Aptos" panose="020B0004020202020204" pitchFamily="34" charset="0"/>
                <a:cs typeface="Times New Roman" panose="02020603050405020304" pitchFamily="18" charset="0"/>
              </a:rPr>
              <a:t>Торайгыров университет: </a:t>
            </a:r>
            <a:r>
              <a:rPr lang="ru-KZ" u="none" strike="noStrike" kern="100" dirty="0">
                <a:effectLst/>
                <a:latin typeface="Aptos" panose="020B0004020202020204" pitchFamily="34" charset="0"/>
                <a:ea typeface="Aptos" panose="020B0004020202020204" pitchFamily="34" charset="0"/>
                <a:cs typeface="Times New Roman" panose="02020603050405020304" pitchFamily="18" charset="0"/>
              </a:rPr>
              <a:t>Теплоэнергетика и устойчивое развитие, Предиктивная диагностика и эксплуатация технологического оборудования, Блокчейн - инженерия, Цифровые финансы, Металлургия и рециклинг, Технологическая нутрициология и пищевая инженерия, Биология и кинезиология, Химическая технология открытия энергоносителей, продуктов нефтехимии и полимеров</a:t>
            </a:r>
            <a:endParaRPr lang="ru-RU" u="none" strike="noStrike"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0000"/>
              </a:lnSpc>
              <a:spcAft>
                <a:spcPts val="800"/>
              </a:spcAft>
              <a:buFont typeface="Symbol" panose="05050102010706020507" pitchFamily="18" charset="2"/>
              <a:buChar char=""/>
            </a:pPr>
            <a:endParaRPr lang="ru-KZ" u="none" strike="noStrike"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0000"/>
              </a:lnSpc>
              <a:spcAft>
                <a:spcPts val="800"/>
              </a:spcAft>
              <a:buFont typeface="Symbol" panose="05050102010706020507" pitchFamily="18" charset="2"/>
              <a:buChar char=""/>
            </a:pPr>
            <a:r>
              <a:rPr lang="ru-KZ" u="none" strike="noStrike" kern="100" dirty="0">
                <a:effectLst/>
                <a:latin typeface="Aptos" panose="020B0004020202020204" pitchFamily="34" charset="0"/>
                <a:ea typeface="Aptos" panose="020B0004020202020204" pitchFamily="34" charset="0"/>
                <a:cs typeface="Times New Roman" panose="02020603050405020304" pitchFamily="18" charset="0"/>
              </a:rPr>
              <a:t>Медицинский университет Караганды: IT-медицина</a:t>
            </a:r>
          </a:p>
          <a:p>
            <a:pPr marL="342900" lvl="0" indent="-342900">
              <a:lnSpc>
                <a:spcPct val="110000"/>
              </a:lnSpc>
              <a:spcAft>
                <a:spcPts val="800"/>
              </a:spcAft>
              <a:buFont typeface="Symbol" panose="05050102010706020507" pitchFamily="18" charset="2"/>
              <a:buChar char=""/>
            </a:pPr>
            <a:r>
              <a:rPr lang="ru-KZ" u="none" strike="noStrike" kern="100" dirty="0">
                <a:effectLst/>
                <a:latin typeface="Aptos" panose="020B0004020202020204" pitchFamily="34" charset="0"/>
                <a:ea typeface="Aptos" panose="020B0004020202020204" pitchFamily="34" charset="0"/>
                <a:cs typeface="Times New Roman" panose="02020603050405020304" pitchFamily="18" charset="0"/>
              </a:rPr>
              <a:t>Астанинский ИТ-университет: Большие данные в здравоохранении</a:t>
            </a:r>
          </a:p>
          <a:p>
            <a:pPr marL="342900" lvl="0" indent="-342900">
              <a:lnSpc>
                <a:spcPct val="110000"/>
              </a:lnSpc>
              <a:spcAft>
                <a:spcPts val="800"/>
              </a:spcAft>
              <a:buFont typeface="Symbol" panose="05050102010706020507" pitchFamily="18" charset="2"/>
              <a:buChar char=""/>
            </a:pPr>
            <a:r>
              <a:rPr lang="ru-KZ" u="none" strike="noStrike" kern="100" dirty="0">
                <a:effectLst/>
                <a:latin typeface="Aptos" panose="020B0004020202020204" pitchFamily="34" charset="0"/>
                <a:ea typeface="Aptos" panose="020B0004020202020204" pitchFamily="34" charset="0"/>
                <a:cs typeface="Times New Roman" panose="02020603050405020304" pitchFamily="18" charset="0"/>
              </a:rPr>
              <a:t>Атырауский университет имени </a:t>
            </a:r>
            <a:r>
              <a:rPr lang="ru-KZ" u="none" strike="noStrike" kern="100" dirty="0" err="1">
                <a:effectLst/>
                <a:latin typeface="Aptos" panose="020B0004020202020204" pitchFamily="34" charset="0"/>
                <a:ea typeface="Aptos" panose="020B0004020202020204" pitchFamily="34" charset="0"/>
                <a:cs typeface="Times New Roman" panose="02020603050405020304" pitchFamily="18" charset="0"/>
              </a:rPr>
              <a:t>Х.Досмухамедова</a:t>
            </a:r>
            <a:r>
              <a:rPr lang="ru-KZ" u="none" strike="noStrike" kern="100" dirty="0">
                <a:effectLst/>
                <a:latin typeface="Aptos" panose="020B0004020202020204" pitchFamily="34" charset="0"/>
                <a:ea typeface="Aptos" panose="020B0004020202020204" pitchFamily="34" charset="0"/>
                <a:cs typeface="Times New Roman" panose="02020603050405020304" pitchFamily="18" charset="0"/>
              </a:rPr>
              <a:t>: </a:t>
            </a:r>
            <a:r>
              <a:rPr lang="ru-KZ" u="none" strike="noStrike" kern="100" dirty="0" err="1">
                <a:effectLst/>
                <a:latin typeface="Aptos" panose="020B0004020202020204" pitchFamily="34" charset="0"/>
                <a:ea typeface="Aptos" panose="020B0004020202020204" pitchFamily="34" charset="0"/>
                <a:cs typeface="Times New Roman" panose="02020603050405020304" pitchFamily="18" charset="0"/>
              </a:rPr>
              <a:t>Эргопедагогика</a:t>
            </a:r>
            <a:r>
              <a:rPr lang="ru-KZ" u="none" strike="noStrike" kern="100" dirty="0">
                <a:effectLst/>
                <a:latin typeface="Aptos" panose="020B0004020202020204" pitchFamily="34" charset="0"/>
                <a:ea typeface="Aptos" panose="020B0004020202020204" pitchFamily="34" charset="0"/>
                <a:cs typeface="Times New Roman" panose="02020603050405020304" pitchFamily="18" charset="0"/>
              </a:rPr>
              <a:t>, История и сознание</a:t>
            </a:r>
          </a:p>
          <a:p>
            <a:pPr marL="342900" lvl="0" indent="-342900">
              <a:lnSpc>
                <a:spcPct val="110000"/>
              </a:lnSpc>
              <a:spcAft>
                <a:spcPts val="800"/>
              </a:spcAft>
              <a:buFont typeface="Symbol" panose="05050102010706020507" pitchFamily="18" charset="2"/>
              <a:buChar char=""/>
            </a:pPr>
            <a:r>
              <a:rPr lang="ru-KZ" u="none" strike="noStrike" kern="100" dirty="0">
                <a:effectLst/>
                <a:latin typeface="Aptos" panose="020B0004020202020204" pitchFamily="34" charset="0"/>
                <a:ea typeface="Aptos" panose="020B0004020202020204" pitchFamily="34" charset="0"/>
                <a:cs typeface="Times New Roman" panose="02020603050405020304" pitchFamily="18" charset="0"/>
              </a:rPr>
              <a:t>Северо-Казахстанский университет </a:t>
            </a:r>
            <a:r>
              <a:rPr lang="ru-KZ" u="none" strike="noStrike" kern="100" dirty="0" err="1">
                <a:effectLst/>
                <a:latin typeface="Aptos" panose="020B0004020202020204" pitchFamily="34" charset="0"/>
                <a:ea typeface="Aptos" panose="020B0004020202020204" pitchFamily="34" charset="0"/>
                <a:cs typeface="Times New Roman" panose="02020603050405020304" pitchFamily="18" charset="0"/>
              </a:rPr>
              <a:t>им.М.Козыбаева</a:t>
            </a:r>
            <a:r>
              <a:rPr lang="ru-KZ" u="none" strike="noStrike" kern="100" dirty="0">
                <a:effectLst/>
                <a:latin typeface="Aptos" panose="020B0004020202020204" pitchFamily="34" charset="0"/>
                <a:ea typeface="Aptos" panose="020B0004020202020204" pitchFamily="34" charset="0"/>
                <a:cs typeface="Times New Roman" panose="02020603050405020304" pitchFamily="18" charset="0"/>
              </a:rPr>
              <a:t>: Наука о здоровье растений</a:t>
            </a:r>
            <a:endParaRPr lang="ru-RU" u="none" strike="noStrike"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0000"/>
              </a:lnSpc>
              <a:spcAft>
                <a:spcPts val="800"/>
              </a:spcAft>
              <a:buFont typeface="Symbol" panose="05050102010706020507" pitchFamily="18" charset="2"/>
              <a:buChar char=""/>
            </a:pPr>
            <a:r>
              <a:rPr lang="ru-KZ" u="none" strike="noStrike" kern="100" dirty="0">
                <a:effectLst/>
                <a:latin typeface="Aptos" panose="020B0004020202020204" pitchFamily="34" charset="0"/>
                <a:ea typeface="Aptos" panose="020B0004020202020204" pitchFamily="34" charset="0"/>
                <a:cs typeface="Times New Roman" panose="02020603050405020304" pitchFamily="18" charset="0"/>
              </a:rPr>
              <a:t>Казахский национальный университет </a:t>
            </a:r>
            <a:r>
              <a:rPr lang="ru-KZ" u="none" strike="noStrike" kern="100" dirty="0" err="1">
                <a:effectLst/>
                <a:latin typeface="Aptos" panose="020B0004020202020204" pitchFamily="34" charset="0"/>
                <a:ea typeface="Aptos" panose="020B0004020202020204" pitchFamily="34" charset="0"/>
                <a:cs typeface="Times New Roman" panose="02020603050405020304" pitchFamily="18" charset="0"/>
              </a:rPr>
              <a:t>им.Аль</a:t>
            </a:r>
            <a:r>
              <a:rPr lang="ru-KZ" u="none" strike="noStrike" kern="100" dirty="0">
                <a:effectLst/>
                <a:latin typeface="Aptos" panose="020B0004020202020204" pitchFamily="34" charset="0"/>
                <a:ea typeface="Aptos" panose="020B0004020202020204" pitchFamily="34" charset="0"/>
                <a:cs typeface="Times New Roman" panose="02020603050405020304" pitchFamily="18" charset="0"/>
              </a:rPr>
              <a:t>-Фараби: Природно-техногенные риски</a:t>
            </a:r>
          </a:p>
          <a:p>
            <a:pPr marL="342900" lvl="0" indent="-342900">
              <a:lnSpc>
                <a:spcPct val="110000"/>
              </a:lnSpc>
              <a:spcAft>
                <a:spcPts val="800"/>
              </a:spcAft>
              <a:buFont typeface="Symbol" panose="05050102010706020507" pitchFamily="18" charset="2"/>
              <a:buChar char=""/>
            </a:pPr>
            <a:r>
              <a:rPr lang="ru-KZ" u="none" strike="noStrike" kern="100" dirty="0">
                <a:effectLst/>
                <a:latin typeface="Aptos" panose="020B0004020202020204" pitchFamily="34" charset="0"/>
                <a:ea typeface="Aptos" panose="020B0004020202020204" pitchFamily="34" charset="0"/>
                <a:cs typeface="Times New Roman" panose="02020603050405020304" pitchFamily="18" charset="0"/>
              </a:rPr>
              <a:t>Карагандинский технический университет имени </a:t>
            </a:r>
            <a:r>
              <a:rPr lang="ru-KZ" u="none" strike="noStrike" kern="100" dirty="0" err="1">
                <a:effectLst/>
                <a:latin typeface="Aptos" panose="020B0004020202020204" pitchFamily="34" charset="0"/>
                <a:ea typeface="Aptos" panose="020B0004020202020204" pitchFamily="34" charset="0"/>
                <a:cs typeface="Times New Roman" panose="02020603050405020304" pitchFamily="18" charset="0"/>
              </a:rPr>
              <a:t>Абылкаса</a:t>
            </a:r>
            <a:r>
              <a:rPr lang="ru-KZ" u="none" strike="noStrike" kern="100" dirty="0">
                <a:effectLst/>
                <a:latin typeface="Aptos" panose="020B0004020202020204" pitchFamily="34" charset="0"/>
                <a:ea typeface="Aptos" panose="020B0004020202020204" pitchFamily="34" charset="0"/>
                <a:cs typeface="Times New Roman" panose="02020603050405020304" pitchFamily="18" charset="0"/>
              </a:rPr>
              <a:t> </a:t>
            </a:r>
            <a:r>
              <a:rPr lang="ru-KZ" u="none" strike="noStrike" kern="100" dirty="0" err="1">
                <a:effectLst/>
                <a:latin typeface="Aptos" panose="020B0004020202020204" pitchFamily="34" charset="0"/>
                <a:ea typeface="Aptos" panose="020B0004020202020204" pitchFamily="34" charset="0"/>
                <a:cs typeface="Times New Roman" panose="02020603050405020304" pitchFamily="18" charset="0"/>
              </a:rPr>
              <a:t>Сагинова</a:t>
            </a:r>
            <a:r>
              <a:rPr lang="ru-KZ" u="none" strike="noStrike" kern="100" dirty="0">
                <a:effectLst/>
                <a:latin typeface="Aptos" panose="020B0004020202020204" pitchFamily="34" charset="0"/>
                <a:ea typeface="Aptos" panose="020B0004020202020204" pitchFamily="34" charset="0"/>
                <a:cs typeface="Times New Roman" panose="02020603050405020304" pitchFamily="18" charset="0"/>
              </a:rPr>
              <a:t>: IT-медицина, Цифровая аэрофотосъемка</a:t>
            </a:r>
          </a:p>
          <a:p>
            <a:pPr marL="342900" lvl="0" indent="-342900">
              <a:lnSpc>
                <a:spcPct val="110000"/>
              </a:lnSpc>
              <a:spcAft>
                <a:spcPts val="800"/>
              </a:spcAft>
              <a:buFont typeface="Symbol" panose="05050102010706020507" pitchFamily="18" charset="2"/>
              <a:buChar char=""/>
            </a:pPr>
            <a:r>
              <a:rPr lang="ru-KZ" u="none" strike="noStrike" kern="100" dirty="0">
                <a:effectLst/>
                <a:latin typeface="Aptos" panose="020B0004020202020204" pitchFamily="34" charset="0"/>
                <a:ea typeface="Aptos" panose="020B0004020202020204" pitchFamily="34" charset="0"/>
                <a:cs typeface="Times New Roman" panose="02020603050405020304" pitchFamily="18" charset="0"/>
              </a:rPr>
              <a:t>Восточно-Казахстанский университет имени Сарсена Аманжолова: Цифровая педагогика, </a:t>
            </a:r>
            <a:r>
              <a:rPr lang="ru-KZ" u="none" strike="noStrike" kern="100" dirty="0" err="1">
                <a:effectLst/>
                <a:latin typeface="Aptos" panose="020B0004020202020204" pitchFamily="34" charset="0"/>
                <a:ea typeface="Aptos" panose="020B0004020202020204" pitchFamily="34" charset="0"/>
                <a:cs typeface="Times New Roman" panose="02020603050405020304" pitchFamily="18" charset="0"/>
              </a:rPr>
              <a:t>Гидроэкология</a:t>
            </a:r>
            <a:r>
              <a:rPr lang="ru-KZ" u="none" strike="noStrike" kern="100" dirty="0">
                <a:effectLst/>
                <a:latin typeface="Aptos" panose="020B0004020202020204" pitchFamily="34" charset="0"/>
                <a:ea typeface="Aptos" panose="020B0004020202020204" pitchFamily="34" charset="0"/>
                <a:cs typeface="Times New Roman" panose="02020603050405020304" pitchFamily="18" charset="0"/>
              </a:rPr>
              <a:t>, менеджмент и трансграничная водная безопасность</a:t>
            </a:r>
          </a:p>
          <a:p>
            <a:pPr>
              <a:lnSpc>
                <a:spcPct val="110000"/>
              </a:lnSpc>
            </a:pPr>
            <a:endParaRPr lang="ru-KZ" dirty="0"/>
          </a:p>
        </p:txBody>
      </p:sp>
      <p:cxnSp>
        <p:nvCxnSpPr>
          <p:cNvPr id="10" name="Straight Connector 9">
            <a:extLst>
              <a:ext uri="{FF2B5EF4-FFF2-40B4-BE49-F238E27FC236}">
                <a16:creationId xmlns:a16="http://schemas.microsoft.com/office/drawing/2014/main" id="{E62D3963-2153-4637-96E6-E31BD2CE5D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2307479"/>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568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Объект 3" descr="Диаграмма ответов в Формах. Вопрос: Укажите Тренды Атласа новых профессий, которым соответствует ОП&#10;. Количество ответов: 875 ответов.">
            <a:extLst>
              <a:ext uri="{FF2B5EF4-FFF2-40B4-BE49-F238E27FC236}">
                <a16:creationId xmlns:a16="http://schemas.microsoft.com/office/drawing/2014/main" id="{E73C9962-AF84-09B5-57F9-6CDA49095E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7377"/>
          <a:stretch/>
        </p:blipFill>
        <p:spPr bwMode="auto">
          <a:xfrm>
            <a:off x="660991" y="10"/>
            <a:ext cx="10870017" cy="4651561"/>
          </a:xfrm>
          <a:prstGeom prst="rect">
            <a:avLst/>
          </a:prstGeom>
          <a:noFill/>
          <a:extLst>
            <a:ext uri="{53640926-AAD7-44D8-BBD7-CCE9431645EC}">
              <a14:shadowObscured xmlns:a14="http://schemas.microsoft.com/office/drawing/2010/main"/>
            </a:ext>
          </a:extLst>
        </p:spPr>
      </p:pic>
      <p:cxnSp>
        <p:nvCxnSpPr>
          <p:cNvPr id="13" name="Straight Connector 12">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0992" y="4651571"/>
            <a:ext cx="10869326" cy="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Заголовок 1">
            <a:extLst>
              <a:ext uri="{FF2B5EF4-FFF2-40B4-BE49-F238E27FC236}">
                <a16:creationId xmlns:a16="http://schemas.microsoft.com/office/drawing/2014/main" id="{C9655301-B03E-45C3-2F52-2B972914EFE6}"/>
              </a:ext>
            </a:extLst>
          </p:cNvPr>
          <p:cNvSpPr>
            <a:spLocks noGrp="1"/>
          </p:cNvSpPr>
          <p:nvPr>
            <p:ph type="title"/>
          </p:nvPr>
        </p:nvSpPr>
        <p:spPr>
          <a:xfrm>
            <a:off x="660993" y="4895273"/>
            <a:ext cx="3550790" cy="1476533"/>
          </a:xfrm>
        </p:spPr>
        <p:txBody>
          <a:bodyPr anchor="ctr">
            <a:normAutofit/>
          </a:bodyPr>
          <a:lstStyle/>
          <a:p>
            <a:r>
              <a:rPr lang="ru-RU" sz="3300"/>
              <a:t>Тренды Атласа в разработке ОП</a:t>
            </a:r>
            <a:endParaRPr lang="ru-KZ" sz="3300"/>
          </a:p>
        </p:txBody>
      </p:sp>
    </p:spTree>
    <p:extLst>
      <p:ext uri="{BB962C8B-B14F-4D97-AF65-F5344CB8AC3E}">
        <p14:creationId xmlns:p14="http://schemas.microsoft.com/office/powerpoint/2010/main" val="1216802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85BBEB4-C2BA-720A-5500-74FB7E22E7A3}"/>
              </a:ext>
            </a:extLst>
          </p:cNvPr>
          <p:cNvSpPr>
            <a:spLocks noGrp="1"/>
          </p:cNvSpPr>
          <p:nvPr>
            <p:ph type="title"/>
          </p:nvPr>
        </p:nvSpPr>
        <p:spPr>
          <a:xfrm>
            <a:off x="640080" y="1302091"/>
            <a:ext cx="3291840" cy="2770216"/>
          </a:xfrm>
        </p:spPr>
        <p:txBody>
          <a:bodyPr vert="horz" lIns="91440" tIns="45720" rIns="91440" bIns="45720" rtlCol="0" anchor="t">
            <a:normAutofit/>
          </a:bodyPr>
          <a:lstStyle/>
          <a:p>
            <a:r>
              <a:rPr lang="en-US" sz="4400"/>
              <a:t>Цели ОП</a:t>
            </a:r>
          </a:p>
        </p:txBody>
      </p:sp>
      <p:cxnSp>
        <p:nvCxnSpPr>
          <p:cNvPr id="13" name="Straight Connector 12">
            <a:extLst>
              <a:ext uri="{FF2B5EF4-FFF2-40B4-BE49-F238E27FC236}">
                <a16:creationId xmlns:a16="http://schemas.microsoft.com/office/drawing/2014/main" id="{59D7B6BE-A4E0-4483-BEC5-493AC3E5D2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44596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Объект 3" descr="облако слов">
            <a:extLst>
              <a:ext uri="{FF2B5EF4-FFF2-40B4-BE49-F238E27FC236}">
                <a16:creationId xmlns:a16="http://schemas.microsoft.com/office/drawing/2014/main" id="{79B9687F-98EE-8240-DE6E-06983D8950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3274831" y="85061"/>
            <a:ext cx="8917169" cy="6687877"/>
          </a:xfrm>
          <a:prstGeom prst="rect">
            <a:avLst/>
          </a:prstGeom>
          <a:noFill/>
        </p:spPr>
      </p:pic>
    </p:spTree>
    <p:extLst>
      <p:ext uri="{BB962C8B-B14F-4D97-AF65-F5344CB8AC3E}">
        <p14:creationId xmlns:p14="http://schemas.microsoft.com/office/powerpoint/2010/main" val="2414693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Заголовок 1">
            <a:extLst>
              <a:ext uri="{FF2B5EF4-FFF2-40B4-BE49-F238E27FC236}">
                <a16:creationId xmlns:a16="http://schemas.microsoft.com/office/drawing/2014/main" id="{62182F05-3076-29D1-AB7D-1CAD5021FCC2}"/>
              </a:ext>
            </a:extLst>
          </p:cNvPr>
          <p:cNvSpPr>
            <a:spLocks noGrp="1"/>
          </p:cNvSpPr>
          <p:nvPr>
            <p:ph type="title"/>
          </p:nvPr>
        </p:nvSpPr>
        <p:spPr>
          <a:xfrm>
            <a:off x="8159932" y="1186382"/>
            <a:ext cx="3324820" cy="2682240"/>
          </a:xfrm>
        </p:spPr>
        <p:txBody>
          <a:bodyPr vert="horz" lIns="91440" tIns="45720" rIns="91440" bIns="45720" rtlCol="0" anchor="b">
            <a:normAutofit/>
          </a:bodyPr>
          <a:lstStyle/>
          <a:p>
            <a:r>
              <a:rPr lang="en-US" sz="4400"/>
              <a:t>Результаты обучения</a:t>
            </a:r>
          </a:p>
        </p:txBody>
      </p:sp>
      <p:pic>
        <p:nvPicPr>
          <p:cNvPr id="4" name="Объект 3" descr="облако слов">
            <a:extLst>
              <a:ext uri="{FF2B5EF4-FFF2-40B4-BE49-F238E27FC236}">
                <a16:creationId xmlns:a16="http://schemas.microsoft.com/office/drawing/2014/main" id="{8B8FB8CD-C003-D05F-66F2-A3B4BBAD9137}"/>
              </a:ext>
            </a:extLst>
          </p:cNvPr>
          <p:cNvPicPr>
            <a:picLocks noChangeAspect="1"/>
          </p:cNvPicPr>
          <p:nvPr/>
        </p:nvPicPr>
        <p:blipFill>
          <a:blip r:embed="rId2">
            <a:extLst>
              <a:ext uri="{28A0092B-C50C-407E-A947-70E740481C1C}">
                <a14:useLocalDpi xmlns:a14="http://schemas.microsoft.com/office/drawing/2010/main" val="0"/>
              </a:ext>
            </a:extLst>
          </a:blip>
          <a:srcRect t="5696"/>
          <a:stretch/>
        </p:blipFill>
        <p:spPr bwMode="auto">
          <a:xfrm>
            <a:off x="676733" y="916445"/>
            <a:ext cx="6873030" cy="4861159"/>
          </a:xfrm>
          <a:prstGeom prst="rect">
            <a:avLst/>
          </a:prstGeom>
          <a:noFill/>
        </p:spPr>
      </p:pic>
      <p:cxnSp>
        <p:nvCxnSpPr>
          <p:cNvPr id="26" name="Straight Connector 25">
            <a:extLst>
              <a:ext uri="{FF2B5EF4-FFF2-40B4-BE49-F238E27FC236}">
                <a16:creationId xmlns:a16="http://schemas.microsoft.com/office/drawing/2014/main" id="{94AC3912-9445-326E-F355-EA4A288013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819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653AE3C-AC4F-907C-B473-B9A30D2150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Заголовок 1">
            <a:extLst>
              <a:ext uri="{FF2B5EF4-FFF2-40B4-BE49-F238E27FC236}">
                <a16:creationId xmlns:a16="http://schemas.microsoft.com/office/drawing/2014/main" id="{DB51FC30-42DD-5B8A-A13A-288850A3F91F}"/>
              </a:ext>
            </a:extLst>
          </p:cNvPr>
          <p:cNvSpPr>
            <a:spLocks noGrp="1"/>
          </p:cNvSpPr>
          <p:nvPr>
            <p:ph type="title"/>
          </p:nvPr>
        </p:nvSpPr>
        <p:spPr>
          <a:xfrm>
            <a:off x="743143" y="5564081"/>
            <a:ext cx="4070143" cy="735120"/>
          </a:xfrm>
        </p:spPr>
        <p:txBody>
          <a:bodyPr>
            <a:normAutofit/>
          </a:bodyPr>
          <a:lstStyle/>
          <a:p>
            <a:r>
              <a:rPr lang="ru-RU" dirty="0"/>
              <a:t>ГМК </a:t>
            </a:r>
            <a:endParaRPr lang="ru-KZ" dirty="0"/>
          </a:p>
        </p:txBody>
      </p:sp>
      <p:sp>
        <p:nvSpPr>
          <p:cNvPr id="13" name="Объект 2">
            <a:extLst>
              <a:ext uri="{FF2B5EF4-FFF2-40B4-BE49-F238E27FC236}">
                <a16:creationId xmlns:a16="http://schemas.microsoft.com/office/drawing/2014/main" id="{33816A24-0E36-A446-F772-BEFD92A3D4B8}"/>
              </a:ext>
            </a:extLst>
          </p:cNvPr>
          <p:cNvSpPr>
            <a:spLocks noGrp="1"/>
          </p:cNvSpPr>
          <p:nvPr>
            <p:ph idx="1"/>
          </p:nvPr>
        </p:nvSpPr>
        <p:spPr>
          <a:xfrm>
            <a:off x="292100" y="165100"/>
            <a:ext cx="11785599" cy="5975087"/>
          </a:xfrm>
        </p:spPr>
        <p:txBody>
          <a:bodyPr numCol="2">
            <a:noAutofit/>
          </a:bodyPr>
          <a:lstStyle/>
          <a:p>
            <a:pPr>
              <a:lnSpc>
                <a:spcPct val="110000"/>
              </a:lnSpc>
            </a:pPr>
            <a:r>
              <a:rPr lang="ru-RU" sz="2400" dirty="0"/>
              <a:t>ОВПО разработали 58 ОП, которые имеют ссылки на 81 новую профессию из Атласа ГМК. Еще 16 ОП 16 раз ссылаются на  трансформирующиеся профессии.  Таким образом, общее количество ОП по Атласу ГМК с учетом новых и трансформирующихся профессий составляет 74 ОП. Дополнительно справочная информация приведена в таблице 4.</a:t>
            </a:r>
          </a:p>
          <a:p>
            <a:pPr>
              <a:lnSpc>
                <a:spcPct val="110000"/>
              </a:lnSpc>
            </a:pPr>
            <a:endParaRPr lang="ru-RU" sz="2400" dirty="0"/>
          </a:p>
          <a:p>
            <a:pPr>
              <a:lnSpc>
                <a:spcPct val="110000"/>
              </a:lnSpc>
            </a:pPr>
            <a:endParaRPr lang="ru-RU" sz="2400" dirty="0"/>
          </a:p>
          <a:p>
            <a:pPr>
              <a:lnSpc>
                <a:spcPct val="110000"/>
              </a:lnSpc>
            </a:pPr>
            <a:endParaRPr lang="ru-RU" sz="2400" dirty="0"/>
          </a:p>
          <a:p>
            <a:pPr>
              <a:lnSpc>
                <a:spcPct val="110000"/>
              </a:lnSpc>
            </a:pPr>
            <a:endParaRPr lang="ru-RU" sz="2400" dirty="0"/>
          </a:p>
          <a:p>
            <a:pPr>
              <a:lnSpc>
                <a:spcPct val="110000"/>
              </a:lnSpc>
            </a:pPr>
            <a:endParaRPr lang="ru-RU" sz="2400" dirty="0"/>
          </a:p>
          <a:p>
            <a:pPr>
              <a:lnSpc>
                <a:spcPct val="110000"/>
              </a:lnSpc>
            </a:pPr>
            <a:r>
              <a:rPr lang="ru-RU" sz="2400" dirty="0"/>
              <a:t>Наибольшей популярностью при разработке ОП пользуются следующие профессии:</a:t>
            </a:r>
          </a:p>
          <a:p>
            <a:pPr>
              <a:lnSpc>
                <a:spcPct val="110000"/>
              </a:lnSpc>
            </a:pPr>
            <a:r>
              <a:rPr lang="ru-RU" sz="2400" dirty="0"/>
              <a:t>•	</a:t>
            </a:r>
            <a:r>
              <a:rPr lang="ru-RU" sz="2400" b="1" dirty="0"/>
              <a:t>Эко-аналитик	8 ОП</a:t>
            </a:r>
          </a:p>
          <a:p>
            <a:pPr>
              <a:lnSpc>
                <a:spcPct val="110000"/>
              </a:lnSpc>
            </a:pPr>
            <a:r>
              <a:rPr lang="ru-RU" sz="2400" b="1" dirty="0"/>
              <a:t>•	Рециклинг-технолог	7 ОП</a:t>
            </a:r>
          </a:p>
          <a:p>
            <a:pPr>
              <a:lnSpc>
                <a:spcPct val="110000"/>
              </a:lnSpc>
            </a:pPr>
            <a:r>
              <a:rPr lang="ru-RU" sz="2400" b="1" dirty="0"/>
              <a:t>•	Инженер по развитию человеческого капитала	6 ОП</a:t>
            </a:r>
          </a:p>
          <a:p>
            <a:pPr>
              <a:lnSpc>
                <a:spcPct val="110000"/>
              </a:lnSpc>
            </a:pPr>
            <a:r>
              <a:rPr lang="ru-RU" sz="2400" b="1" dirty="0"/>
              <a:t>•	Инженер по надежности	6 ОП</a:t>
            </a:r>
          </a:p>
          <a:p>
            <a:pPr>
              <a:lnSpc>
                <a:spcPct val="110000"/>
              </a:lnSpc>
            </a:pPr>
            <a:r>
              <a:rPr lang="ru-RU" sz="2400" b="1" dirty="0"/>
              <a:t>•	Специалист щадящей металлургии	6 ОП</a:t>
            </a:r>
          </a:p>
          <a:p>
            <a:pPr>
              <a:lnSpc>
                <a:spcPct val="110000"/>
              </a:lnSpc>
            </a:pPr>
            <a:r>
              <a:rPr lang="ru-RU" sz="2400" b="1" dirty="0"/>
              <a:t>•	Супервайзер по ремонту и модернизации оборудования 	5 ОП</a:t>
            </a:r>
          </a:p>
          <a:p>
            <a:pPr>
              <a:lnSpc>
                <a:spcPct val="110000"/>
              </a:lnSpc>
            </a:pPr>
            <a:r>
              <a:rPr lang="ru-RU" sz="2400" b="1" dirty="0"/>
              <a:t>•	Аналитик-технолог	4 ОП</a:t>
            </a:r>
          </a:p>
          <a:p>
            <a:pPr>
              <a:lnSpc>
                <a:spcPct val="110000"/>
              </a:lnSpc>
            </a:pPr>
            <a:endParaRPr lang="ru-KZ" sz="2400" dirty="0"/>
          </a:p>
        </p:txBody>
      </p:sp>
    </p:spTree>
    <p:extLst>
      <p:ext uri="{BB962C8B-B14F-4D97-AF65-F5344CB8AC3E}">
        <p14:creationId xmlns:p14="http://schemas.microsoft.com/office/powerpoint/2010/main" val="2444873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8" descr="Черно-коричневый тапочки">
            <a:extLst>
              <a:ext uri="{FF2B5EF4-FFF2-40B4-BE49-F238E27FC236}">
                <a16:creationId xmlns:a16="http://schemas.microsoft.com/office/drawing/2014/main" id="{21272A2B-C7C5-C27B-E91F-5C357504FA9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7148" t="14711" r="1448"/>
          <a:stretch/>
        </p:blipFill>
        <p:spPr>
          <a:xfrm>
            <a:off x="0" y="0"/>
            <a:ext cx="12147550" cy="6858000"/>
          </a:xfrm>
        </p:spPr>
      </p:pic>
      <p:sp>
        <p:nvSpPr>
          <p:cNvPr id="11" name="Объект 10">
            <a:extLst>
              <a:ext uri="{FF2B5EF4-FFF2-40B4-BE49-F238E27FC236}">
                <a16:creationId xmlns:a16="http://schemas.microsoft.com/office/drawing/2014/main" id="{2D97CB2B-986E-DCAF-5732-059C444C7F32}"/>
              </a:ext>
            </a:extLst>
          </p:cNvPr>
          <p:cNvSpPr>
            <a:spLocks noGrp="1"/>
          </p:cNvSpPr>
          <p:nvPr>
            <p:ph sz="half" idx="2"/>
          </p:nvPr>
        </p:nvSpPr>
        <p:spPr>
          <a:xfrm>
            <a:off x="0" y="1168400"/>
            <a:ext cx="6896100" cy="5689600"/>
          </a:xfrm>
        </p:spPr>
        <p:txBody>
          <a:bodyPr>
            <a:normAutofit fontScale="92500" lnSpcReduction="20000"/>
          </a:bodyPr>
          <a:lstStyle/>
          <a:p>
            <a:r>
              <a:rPr lang="ru-RU" dirty="0"/>
              <a:t>42 образовательные программы, разработанные на основе Атласа новых профессий и компетенций для туристской отрасли 82 раза содержат ссылки на новые профессии туристской сферы и 4 на трансформирующиеся профессии.  </a:t>
            </a:r>
          </a:p>
          <a:p>
            <a:r>
              <a:rPr lang="ru-RU" dirty="0"/>
              <a:t>К популярным новым профессиям относятся: Бренд-менеджер туристских дестинации – 15 ОП,</a:t>
            </a:r>
          </a:p>
          <a:p>
            <a:r>
              <a:rPr lang="ru-RU" dirty="0"/>
              <a:t> Инновационный менеджер (в гостиничном бизнесе)- 12,</a:t>
            </a:r>
          </a:p>
          <a:p>
            <a:r>
              <a:rPr lang="ru-RU" dirty="0"/>
              <a:t> Менеджер экологического туризма  - 11 ОП, </a:t>
            </a:r>
          </a:p>
          <a:p>
            <a:r>
              <a:rPr lang="ru-RU" dirty="0"/>
              <a:t>Менеджер этнотуризма  - 10 ОП, </a:t>
            </a:r>
          </a:p>
          <a:p>
            <a:r>
              <a:rPr lang="ru-RU" dirty="0"/>
              <a:t>Интернет-менеджер по продвижению туристских продуктов – 10 ОП, </a:t>
            </a:r>
          </a:p>
          <a:p>
            <a:r>
              <a:rPr lang="ru-RU" dirty="0"/>
              <a:t>Менеджер безопасного туризма – 6 ОП. </a:t>
            </a:r>
          </a:p>
          <a:p>
            <a:r>
              <a:rPr lang="ru-RU" dirty="0"/>
              <a:t>Проектировщик туристско-рекреационных зон – 5,</a:t>
            </a:r>
          </a:p>
          <a:p>
            <a:r>
              <a:rPr lang="ru-RU" dirty="0"/>
              <a:t> Менеджер агротуризма – 5 ОП.</a:t>
            </a:r>
          </a:p>
          <a:p>
            <a:endParaRPr lang="ru-KZ" dirty="0"/>
          </a:p>
        </p:txBody>
      </p:sp>
      <p:sp>
        <p:nvSpPr>
          <p:cNvPr id="2" name="Заголовок 1">
            <a:extLst>
              <a:ext uri="{FF2B5EF4-FFF2-40B4-BE49-F238E27FC236}">
                <a16:creationId xmlns:a16="http://schemas.microsoft.com/office/drawing/2014/main" id="{505E972C-370D-0DA6-ECD7-8001F0852F35}"/>
              </a:ext>
            </a:extLst>
          </p:cNvPr>
          <p:cNvSpPr>
            <a:spLocks noGrp="1"/>
          </p:cNvSpPr>
          <p:nvPr>
            <p:ph type="title"/>
          </p:nvPr>
        </p:nvSpPr>
        <p:spPr>
          <a:xfrm>
            <a:off x="8153400" y="877824"/>
            <a:ext cx="3377608" cy="1097280"/>
          </a:xfrm>
        </p:spPr>
        <p:txBody>
          <a:bodyPr/>
          <a:lstStyle/>
          <a:p>
            <a:r>
              <a:rPr lang="ru-RU"/>
              <a:t>ТУРИЗМ</a:t>
            </a:r>
            <a:endParaRPr lang="ru-KZ" dirty="0"/>
          </a:p>
        </p:txBody>
      </p:sp>
    </p:spTree>
    <p:extLst>
      <p:ext uri="{BB962C8B-B14F-4D97-AF65-F5344CB8AC3E}">
        <p14:creationId xmlns:p14="http://schemas.microsoft.com/office/powerpoint/2010/main" val="1256507371"/>
      </p:ext>
    </p:extLst>
  </p:cSld>
  <p:clrMapOvr>
    <a:masterClrMapping/>
  </p:clrMapOvr>
</p:sld>
</file>

<file path=ppt/theme/theme1.xml><?xml version="1.0" encoding="utf-8"?>
<a:theme xmlns:a="http://schemas.openxmlformats.org/drawingml/2006/main" name="DashVTI">
  <a:themeElements>
    <a:clrScheme name="AnalogousFromLightSeedRightStep">
      <a:dk1>
        <a:srgbClr val="000000"/>
      </a:dk1>
      <a:lt1>
        <a:srgbClr val="FFFFFF"/>
      </a:lt1>
      <a:dk2>
        <a:srgbClr val="3D3423"/>
      </a:dk2>
      <a:lt2>
        <a:srgbClr val="E2E8E8"/>
      </a:lt2>
      <a:accent1>
        <a:srgbClr val="EA727C"/>
      </a:accent1>
      <a:accent2>
        <a:srgbClr val="E58553"/>
      </a:accent2>
      <a:accent3>
        <a:srgbClr val="BFA142"/>
      </a:accent3>
      <a:accent4>
        <a:srgbClr val="99AC3E"/>
      </a:accent4>
      <a:accent5>
        <a:srgbClr val="74B249"/>
      </a:accent5>
      <a:accent6>
        <a:srgbClr val="38BB39"/>
      </a:accent6>
      <a:hlink>
        <a:srgbClr val="568E8A"/>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docProps/app.xml><?xml version="1.0" encoding="utf-8"?>
<Properties xmlns="http://schemas.openxmlformats.org/officeDocument/2006/extended-properties" xmlns:vt="http://schemas.openxmlformats.org/officeDocument/2006/docPropsVTypes">
  <TotalTime>1169</TotalTime>
  <Words>1402</Words>
  <Application>Microsoft Office PowerPoint</Application>
  <PresentationFormat>Широкоэкранный</PresentationFormat>
  <Paragraphs>130</Paragraphs>
  <Slides>18</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18</vt:i4>
      </vt:variant>
    </vt:vector>
  </HeadingPairs>
  <TitlesOfParts>
    <vt:vector size="25" baseType="lpstr">
      <vt:lpstr>Aptos</vt:lpstr>
      <vt:lpstr>Arial</vt:lpstr>
      <vt:lpstr>Bierstadt</vt:lpstr>
      <vt:lpstr>Grandview Display</vt:lpstr>
      <vt:lpstr>Inter</vt:lpstr>
      <vt:lpstr>Symbol</vt:lpstr>
      <vt:lpstr>DashVTI</vt:lpstr>
      <vt:lpstr>Проектирование портфеля образовательных программ университета для опережающей подготовки кадров </vt:lpstr>
      <vt:lpstr>Образовательные программы </vt:lpstr>
      <vt:lpstr>Статистика ОП</vt:lpstr>
      <vt:lpstr>ИОП бакалавриата:</vt:lpstr>
      <vt:lpstr>Тренды Атласа в разработке ОП</vt:lpstr>
      <vt:lpstr>Цели ОП</vt:lpstr>
      <vt:lpstr>Результаты обучения</vt:lpstr>
      <vt:lpstr>ГМК </vt:lpstr>
      <vt:lpstr>ТУРИЗМ</vt:lpstr>
      <vt:lpstr>ИТ</vt:lpstr>
      <vt:lpstr>Нефть и газ</vt:lpstr>
      <vt:lpstr>Отрасли Алматы</vt:lpstr>
      <vt:lpstr>Креативные индустрии и сектор искусства, развлечения и отдыха </vt:lpstr>
      <vt:lpstr>Профессии будущего IT, информации и связи</vt:lpstr>
      <vt:lpstr>Профессии будущего IT, информации и связи</vt:lpstr>
      <vt:lpstr>Профессии будущего IT, информации и связи</vt:lpstr>
      <vt:lpstr>Профессии будущего IT, информации и связи</vt:lpstr>
      <vt:lpstr>Что дальше?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Marina Skiba</dc:creator>
  <cp:lastModifiedBy>Marina Skiba</cp:lastModifiedBy>
  <cp:revision>2</cp:revision>
  <dcterms:created xsi:type="dcterms:W3CDTF">2025-02-18T14:17:51Z</dcterms:created>
  <dcterms:modified xsi:type="dcterms:W3CDTF">2025-02-19T09:47:35Z</dcterms:modified>
</cp:coreProperties>
</file>